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8"/>
  </p:notesMasterIdLst>
  <p:handoutMasterIdLst>
    <p:handoutMasterId r:id="rId59"/>
  </p:handoutMasterIdLst>
  <p:sldIdLst>
    <p:sldId id="257" r:id="rId5"/>
    <p:sldId id="263" r:id="rId6"/>
    <p:sldId id="279" r:id="rId7"/>
    <p:sldId id="280" r:id="rId8"/>
    <p:sldId id="342" r:id="rId9"/>
    <p:sldId id="277" r:id="rId10"/>
    <p:sldId id="346" r:id="rId11"/>
    <p:sldId id="348" r:id="rId12"/>
    <p:sldId id="349" r:id="rId13"/>
    <p:sldId id="344" r:id="rId14"/>
    <p:sldId id="345" r:id="rId15"/>
    <p:sldId id="343" r:id="rId16"/>
    <p:sldId id="266" r:id="rId17"/>
    <p:sldId id="258" r:id="rId18"/>
    <p:sldId id="265" r:id="rId19"/>
    <p:sldId id="267" r:id="rId20"/>
    <p:sldId id="264" r:id="rId21"/>
    <p:sldId id="269" r:id="rId22"/>
    <p:sldId id="270" r:id="rId23"/>
    <p:sldId id="318" r:id="rId24"/>
    <p:sldId id="320" r:id="rId25"/>
    <p:sldId id="321" r:id="rId26"/>
    <p:sldId id="322" r:id="rId27"/>
    <p:sldId id="323" r:id="rId28"/>
    <p:sldId id="324" r:id="rId29"/>
    <p:sldId id="340" r:id="rId30"/>
    <p:sldId id="286" r:id="rId31"/>
    <p:sldId id="287" r:id="rId32"/>
    <p:sldId id="288" r:id="rId33"/>
    <p:sldId id="289" r:id="rId34"/>
    <p:sldId id="307" r:id="rId35"/>
    <p:sldId id="290" r:id="rId36"/>
    <p:sldId id="291" r:id="rId37"/>
    <p:sldId id="306" r:id="rId38"/>
    <p:sldId id="295" r:id="rId39"/>
    <p:sldId id="296" r:id="rId40"/>
    <p:sldId id="297" r:id="rId41"/>
    <p:sldId id="336" r:id="rId42"/>
    <p:sldId id="337" r:id="rId43"/>
    <p:sldId id="338" r:id="rId44"/>
    <p:sldId id="339" r:id="rId45"/>
    <p:sldId id="341" r:id="rId46"/>
    <p:sldId id="298" r:id="rId47"/>
    <p:sldId id="299" r:id="rId48"/>
    <p:sldId id="304" r:id="rId49"/>
    <p:sldId id="308" r:id="rId50"/>
    <p:sldId id="309" r:id="rId51"/>
    <p:sldId id="311" r:id="rId52"/>
    <p:sldId id="325" r:id="rId53"/>
    <p:sldId id="326" r:id="rId54"/>
    <p:sldId id="327" r:id="rId55"/>
    <p:sldId id="328" r:id="rId56"/>
    <p:sldId id="315" r:id="rId57"/>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820000"/>
    <a:srgbClr val="FF0000"/>
    <a:srgbClr val="E60000"/>
    <a:srgbClr val="C8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24" d="100"/>
          <a:sy n="124" d="100"/>
        </p:scale>
        <p:origin x="1570" y="91"/>
      </p:cViewPr>
      <p:guideLst>
        <p:guide orient="horz" pos="2160"/>
        <p:guide pos="2880"/>
      </p:guideLst>
    </p:cSldViewPr>
  </p:slideViewPr>
  <p:outlineViewPr>
    <p:cViewPr>
      <p:scale>
        <a:sx n="33" d="100"/>
        <a:sy n="33" d="100"/>
      </p:scale>
      <p:origin x="0" y="2478"/>
    </p:cViewPr>
  </p:outlineViewPr>
  <p:notesTextViewPr>
    <p:cViewPr>
      <p:scale>
        <a:sx n="100" d="100"/>
        <a:sy n="100" d="100"/>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EB9D2-35F2-4EF7-B1F6-A1F20D15C14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9BA3739D-F3B0-49DF-9214-A3847AAE4785}" type="parTrans" cxnId="{8E6EC0C1-7FB9-4414-8CA2-9AB2D0544D76}">
      <dgm:prSet/>
      <dgm:spPr/>
      <dgm:t>
        <a:bodyPr/>
        <a:lstStyle/>
        <a:p>
          <a:endParaRPr lang="en-GB"/>
        </a:p>
      </dgm:t>
    </dgm:pt>
    <dgm:pt modelId="{E2FA0D8F-370D-4AD2-AC3C-31605A6445A5}">
      <dgm:prSet phldrT="[Text]" custT="1"/>
      <dgm:spPr>
        <a:solidFill>
          <a:srgbClr val="CC0000"/>
        </a:solidFill>
      </dgm:spPr>
      <dgm:t>
        <a:bodyPr/>
        <a:lstStyle/>
        <a:p>
          <a:r>
            <a:rPr lang="x-none" sz="2800" b="0" i="0" u="none" strike="noStrike" cap="none" baseline="0" dirty="0">
              <a:solidFill>
                <a:srgbClr val="FFFFFF"/>
              </a:solidFill>
              <a:effectLst/>
              <a:uFillTx/>
              <a:latin typeface="Calibri"/>
            </a:rPr>
            <a:t>Transferencia de PO</a:t>
          </a:r>
        </a:p>
      </dgm:t>
    </dgm:pt>
    <dgm:pt modelId="{90EBE26D-CF24-4D17-8387-DB411AA2C248}" type="parTrans" cxnId="{7A8DB32D-09D4-4D82-BB97-FF4279C6E73A}">
      <dgm:prSet/>
      <dgm:spPr/>
      <dgm:t>
        <a:bodyPr/>
        <a:lstStyle/>
        <a:p>
          <a:endParaRPr lang="en-GB"/>
        </a:p>
      </dgm:t>
    </dgm:pt>
    <dgm:pt modelId="{48141087-67EC-4CEB-9037-0DB6F1C7F747}">
      <dgm:prSet phldrT="[Text]" custT="1"/>
      <dgm:spPr/>
      <dgm:t>
        <a:bodyPr/>
        <a:lstStyle/>
        <a:p>
          <a:endParaRPr lang="en-GB" sz="1400" dirty="0"/>
        </a:p>
      </dgm:t>
    </dgm:pt>
    <dgm:pt modelId="{00183C82-4D31-4D3C-A1F7-44B0EACEF30D}" type="sibTrans" cxnId="{7A8DB32D-09D4-4D82-BB97-FF4279C6E73A}">
      <dgm:prSet/>
      <dgm:spPr/>
      <dgm:t>
        <a:bodyPr/>
        <a:lstStyle/>
        <a:p>
          <a:endParaRPr lang="en-GB"/>
        </a:p>
      </dgm:t>
    </dgm:pt>
    <dgm:pt modelId="{31130296-E2BB-46C8-89FB-A5B3BC80484E}" type="parTrans" cxnId="{F75E4D1E-F7B3-4B7B-83AA-88AA6790C3C4}">
      <dgm:prSet/>
      <dgm:spPr/>
      <dgm:t>
        <a:bodyPr/>
        <a:lstStyle/>
        <a:p>
          <a:endParaRPr lang="en-GB"/>
        </a:p>
      </dgm:t>
    </dgm:pt>
    <dgm:pt modelId="{EEA1E2BA-A588-4134-8B45-C04698BED962}">
      <dgm:prSet phldrT="[Text]" custT="1"/>
      <dgm:spPr/>
      <dgm:t>
        <a:bodyPr/>
        <a:lstStyle/>
        <a:p>
          <a:r>
            <a:rPr lang="x-none" sz="1400" b="0" i="0" u="none" strike="noStrike" cap="none" baseline="0">
              <a:solidFill>
                <a:srgbClr val="000000"/>
              </a:solidFill>
              <a:effectLst/>
              <a:uFillTx/>
              <a:latin typeface="Calibri"/>
            </a:rPr>
            <a:t>El proveedor recibe en su buzón un mensaje de Coupa acerca de una nueva PO.</a:t>
          </a:r>
        </a:p>
      </dgm:t>
    </dgm:pt>
    <dgm:pt modelId="{3F777650-DB33-4B58-8640-A5B17E43589D}" type="sibTrans" cxnId="{F75E4D1E-F7B3-4B7B-83AA-88AA6790C3C4}">
      <dgm:prSet/>
      <dgm:spPr/>
      <dgm:t>
        <a:bodyPr/>
        <a:lstStyle/>
        <a:p>
          <a:endParaRPr lang="en-GB"/>
        </a:p>
      </dgm:t>
    </dgm:pt>
    <dgm:pt modelId="{E5F181CA-922A-4595-8717-5E7B9D982C5B}" type="parTrans" cxnId="{AB5A5AF2-EA94-43CE-B19F-211BDA9E6E52}">
      <dgm:prSet/>
      <dgm:spPr/>
      <dgm:t>
        <a:bodyPr/>
        <a:lstStyle/>
        <a:p>
          <a:endParaRPr lang="en-GB"/>
        </a:p>
      </dgm:t>
    </dgm:pt>
    <dgm:pt modelId="{83F9269F-8868-4ECD-B7DF-A273A90A1BE8}">
      <dgm:prSet phldrT="[Text]" custT="1"/>
      <dgm:spPr/>
      <dgm:t>
        <a:bodyPr/>
        <a:lstStyle/>
        <a:p>
          <a:r>
            <a:rPr lang="x-none" sz="1400" b="0" i="0" u="none" strike="noStrike" cap="none" baseline="0">
              <a:solidFill>
                <a:srgbClr val="000000"/>
              </a:solidFill>
              <a:effectLst/>
              <a:uFillTx/>
              <a:latin typeface="Calibri"/>
            </a:rPr>
            <a:t>Es posible crear facturas directamente desde el correo electrónico.</a:t>
          </a:r>
        </a:p>
      </dgm:t>
    </dgm:pt>
    <dgm:pt modelId="{5D60179E-6660-46EC-902E-06E4D8D21C8E}" type="sibTrans" cxnId="{AB5A5AF2-EA94-43CE-B19F-211BDA9E6E52}">
      <dgm:prSet/>
      <dgm:spPr/>
      <dgm:t>
        <a:bodyPr/>
        <a:lstStyle/>
        <a:p>
          <a:endParaRPr lang="en-GB"/>
        </a:p>
      </dgm:t>
    </dgm:pt>
    <dgm:pt modelId="{1A7D58B9-7132-4B03-A631-A612164F2ADC}" type="sibTrans" cxnId="{8E6EC0C1-7FB9-4414-8CA2-9AB2D0544D76}">
      <dgm:prSet/>
      <dgm:spPr/>
      <dgm:t>
        <a:bodyPr/>
        <a:lstStyle/>
        <a:p>
          <a:endParaRPr lang="en-GB"/>
        </a:p>
      </dgm:t>
    </dgm:pt>
    <dgm:pt modelId="{FF29AD7D-6F20-4CF1-A42A-7DC22C7F9EB4}" type="parTrans" cxnId="{F2996AA6-411A-4B41-B0C8-AF5D75B43D6A}">
      <dgm:prSet/>
      <dgm:spPr/>
      <dgm:t>
        <a:bodyPr/>
        <a:lstStyle/>
        <a:p>
          <a:endParaRPr lang="en-GB"/>
        </a:p>
      </dgm:t>
    </dgm:pt>
    <dgm:pt modelId="{B87A53BA-ED82-419C-A7FE-566FA5B901B7}">
      <dgm:prSet phldrT="[Text]" custT="1"/>
      <dgm:spPr>
        <a:solidFill>
          <a:srgbClr val="C80000"/>
        </a:solidFill>
      </dgm:spPr>
      <dgm:t>
        <a:bodyPr/>
        <a:lstStyle/>
        <a:p>
          <a:r>
            <a:rPr lang="x-none" sz="2800" b="0" i="0" u="none" strike="noStrike" cap="none" baseline="0" dirty="0">
              <a:solidFill>
                <a:srgbClr val="FFFFFF"/>
              </a:solidFill>
              <a:effectLst/>
              <a:uFillTx/>
              <a:latin typeface="Calibri"/>
            </a:rPr>
            <a:t>Portal de Proveedores de Coupa</a:t>
          </a:r>
        </a:p>
      </dgm:t>
    </dgm:pt>
    <dgm:pt modelId="{AB004E83-B519-4290-92DF-7C1EE3CAAA68}" type="parTrans" cxnId="{FE40B141-27A5-4F49-A954-25CF9300F96D}">
      <dgm:prSet/>
      <dgm:spPr/>
      <dgm:t>
        <a:bodyPr/>
        <a:lstStyle/>
        <a:p>
          <a:endParaRPr lang="en-GB"/>
        </a:p>
      </dgm:t>
    </dgm:pt>
    <dgm:pt modelId="{1348B29B-83B3-4C86-A9A7-8BA4D1686EE4}">
      <dgm:prSet phldrT="[Text]" custT="1"/>
      <dgm:spPr/>
      <dgm:t>
        <a:bodyPr/>
        <a:lstStyle/>
        <a:p>
          <a:r>
            <a:rPr lang="x-none" sz="1200" b="0" i="0" u="none" strike="noStrike" cap="none" baseline="0">
              <a:solidFill>
                <a:srgbClr val="000000"/>
              </a:solidFill>
              <a:effectLst/>
              <a:uFillTx/>
              <a:latin typeface="Calibri"/>
            </a:rPr>
            <a:t>El proveedor está vinculado a la herramienta en línea.</a:t>
          </a:r>
        </a:p>
      </dgm:t>
    </dgm:pt>
    <dgm:pt modelId="{885F4A52-FB65-4C0C-8542-2A5DAD1CC6B6}" type="sibTrans" cxnId="{FE40B141-27A5-4F49-A954-25CF9300F96D}">
      <dgm:prSet/>
      <dgm:spPr/>
      <dgm:t>
        <a:bodyPr/>
        <a:lstStyle/>
        <a:p>
          <a:endParaRPr lang="en-GB"/>
        </a:p>
      </dgm:t>
    </dgm:pt>
    <dgm:pt modelId="{28D700E5-344D-4D67-ADAE-CD85A42C783C}" type="parTrans" cxnId="{5AC0883A-494E-4B9A-A2B8-01023EE36AD9}">
      <dgm:prSet/>
      <dgm:spPr/>
      <dgm:t>
        <a:bodyPr/>
        <a:lstStyle/>
        <a:p>
          <a:endParaRPr lang="en-GB"/>
        </a:p>
      </dgm:t>
    </dgm:pt>
    <dgm:pt modelId="{22A58767-424B-4349-8AE5-27F9CCB43191}">
      <dgm:prSet phldrT="[Text]" custT="1"/>
      <dgm:spPr/>
      <dgm:t>
        <a:bodyPr/>
        <a:lstStyle/>
        <a:p>
          <a:r>
            <a:rPr lang="x-none" sz="1200" b="0" i="0" u="none" strike="noStrike" cap="none" baseline="0" dirty="0">
              <a:solidFill>
                <a:srgbClr val="000000"/>
              </a:solidFill>
              <a:effectLst/>
              <a:uFillTx/>
              <a:latin typeface="Calibri"/>
            </a:rPr>
            <a:t>Es posible crear facturas, revisar el historial de órdenes y realizar un seguimiento del estado del pago.</a:t>
          </a:r>
        </a:p>
      </dgm:t>
    </dgm:pt>
    <dgm:pt modelId="{732FA2E9-0349-4ECB-BCEC-D023B842E3B8}" type="sibTrans" cxnId="{5AC0883A-494E-4B9A-A2B8-01023EE36AD9}">
      <dgm:prSet/>
      <dgm:spPr/>
      <dgm:t>
        <a:bodyPr/>
        <a:lstStyle/>
        <a:p>
          <a:endParaRPr lang="en-GB"/>
        </a:p>
      </dgm:t>
    </dgm:pt>
    <dgm:pt modelId="{8264A134-E013-4379-BA6F-7B580098841D}" type="parTrans" cxnId="{BD45E378-D91C-44A2-9227-A065AAC04E25}">
      <dgm:prSet/>
      <dgm:spPr/>
      <dgm:t>
        <a:bodyPr/>
        <a:lstStyle/>
        <a:p>
          <a:endParaRPr lang="en-GB"/>
        </a:p>
      </dgm:t>
    </dgm:pt>
    <dgm:pt modelId="{67AEEDBB-6A99-4B9F-AA28-C967CE7539C4}">
      <dgm:prSet phldrT="[Text]" custT="1"/>
      <dgm:spPr/>
      <dgm:t>
        <a:bodyPr/>
        <a:lstStyle/>
        <a:p>
          <a:r>
            <a:rPr lang="x-none" sz="1200" b="0" i="0" u="none" strike="noStrike" cap="none" baseline="0" dirty="0">
              <a:solidFill>
                <a:srgbClr val="000000"/>
              </a:solidFill>
              <a:effectLst/>
              <a:uFillTx/>
              <a:latin typeface="Calibri"/>
            </a:rPr>
            <a:t>CSP Facilita la comunicación, ya que los proveedores pueden verificar un gran número de detalles por si mismos.</a:t>
          </a:r>
        </a:p>
      </dgm:t>
    </dgm:pt>
    <dgm:pt modelId="{181E344F-A32D-4423-9A0A-A328E552E1E7}" type="sibTrans" cxnId="{BD45E378-D91C-44A2-9227-A065AAC04E25}">
      <dgm:prSet/>
      <dgm:spPr/>
      <dgm:t>
        <a:bodyPr/>
        <a:lstStyle/>
        <a:p>
          <a:endParaRPr lang="en-GB"/>
        </a:p>
      </dgm:t>
    </dgm:pt>
    <dgm:pt modelId="{992CB975-3392-49BE-9760-99BF38236CC6}" type="sibTrans" cxnId="{F2996AA6-411A-4B41-B0C8-AF5D75B43D6A}">
      <dgm:prSet/>
      <dgm:spPr/>
      <dgm:t>
        <a:bodyPr/>
        <a:lstStyle/>
        <a:p>
          <a:endParaRPr lang="en-GB"/>
        </a:p>
      </dgm:t>
    </dgm:pt>
    <dgm:pt modelId="{A365CCBE-90CD-494D-B12D-9537F78D7D4C}" type="pres">
      <dgm:prSet presAssocID="{54DEB9D2-35F2-4EF7-B1F6-A1F20D15C149}" presName="Name0" presStyleCnt="0">
        <dgm:presLayoutVars>
          <dgm:dir/>
          <dgm:animLvl val="lvl"/>
          <dgm:resizeHandles/>
        </dgm:presLayoutVars>
      </dgm:prSet>
      <dgm:spPr/>
    </dgm:pt>
    <dgm:pt modelId="{C3E3F7D6-FD67-4D83-B6B4-415D21F7B0A0}" type="pres">
      <dgm:prSet presAssocID="{E2FA0D8F-370D-4AD2-AC3C-31605A6445A5}" presName="linNode" presStyleCnt="0"/>
      <dgm:spPr/>
    </dgm:pt>
    <dgm:pt modelId="{8B6E7956-11AE-456E-832D-A01A5730A457}" type="pres">
      <dgm:prSet presAssocID="{E2FA0D8F-370D-4AD2-AC3C-31605A6445A5}" presName="parentShp" presStyleLbl="node1" presStyleIdx="0" presStyleCnt="2">
        <dgm:presLayoutVars>
          <dgm:bulletEnabled val="1"/>
        </dgm:presLayoutVars>
      </dgm:prSet>
      <dgm:spPr/>
    </dgm:pt>
    <dgm:pt modelId="{4712D644-052F-4FD0-B95E-8C52B626166A}" type="pres">
      <dgm:prSet presAssocID="{E2FA0D8F-370D-4AD2-AC3C-31605A6445A5}" presName="childShp" presStyleLbl="bgAccFollowNode1" presStyleIdx="0" presStyleCnt="2">
        <dgm:presLayoutVars>
          <dgm:bulletEnabled val="1"/>
        </dgm:presLayoutVars>
      </dgm:prSet>
      <dgm:spPr/>
    </dgm:pt>
    <dgm:pt modelId="{1B2BF367-01D1-42AF-8534-0F42A33BB42F}" type="pres">
      <dgm:prSet presAssocID="{1A7D58B9-7132-4B03-A631-A612164F2ADC}" presName="spacing" presStyleCnt="0"/>
      <dgm:spPr/>
    </dgm:pt>
    <dgm:pt modelId="{13BBF2A3-032E-4CB8-A4BE-8E50AB3238ED}" type="pres">
      <dgm:prSet presAssocID="{B87A53BA-ED82-419C-A7FE-566FA5B901B7}" presName="linNode" presStyleCnt="0"/>
      <dgm:spPr/>
    </dgm:pt>
    <dgm:pt modelId="{0353171A-A590-443D-AE53-EB2F0EC538F5}" type="pres">
      <dgm:prSet presAssocID="{B87A53BA-ED82-419C-A7FE-566FA5B901B7}" presName="parentShp" presStyleLbl="node1" presStyleIdx="1" presStyleCnt="2">
        <dgm:presLayoutVars>
          <dgm:bulletEnabled val="1"/>
        </dgm:presLayoutVars>
      </dgm:prSet>
      <dgm:spPr/>
    </dgm:pt>
    <dgm:pt modelId="{E5A0BCC4-B6D9-47E7-9CAA-3812DC3B1243}" type="pres">
      <dgm:prSet presAssocID="{B87A53BA-ED82-419C-A7FE-566FA5B901B7}" presName="childShp" presStyleLbl="bgAccFollowNode1" presStyleIdx="1" presStyleCnt="2">
        <dgm:presLayoutVars>
          <dgm:bulletEnabled val="1"/>
        </dgm:presLayoutVars>
      </dgm:prSet>
      <dgm:spPr/>
    </dgm:pt>
  </dgm:ptLst>
  <dgm:cxnLst>
    <dgm:cxn modelId="{9CA1C309-B406-4389-9787-1E25522BE032}" type="presOf" srcId="{83F9269F-8868-4ECD-B7DF-A273A90A1BE8}" destId="{4712D644-052F-4FD0-B95E-8C52B626166A}" srcOrd="0" destOrd="2" presId="urn:microsoft.com/office/officeart/2005/8/layout/vList6"/>
    <dgm:cxn modelId="{F75E4D1E-F7B3-4B7B-83AA-88AA6790C3C4}" srcId="{E2FA0D8F-370D-4AD2-AC3C-31605A6445A5}" destId="{EEA1E2BA-A588-4134-8B45-C04698BED962}" srcOrd="1" destOrd="0" parTransId="{31130296-E2BB-46C8-89FB-A5B3BC80484E}" sibTransId="{3F777650-DB33-4B58-8640-A5B17E43589D}"/>
    <dgm:cxn modelId="{7A8DB32D-09D4-4D82-BB97-FF4279C6E73A}" srcId="{E2FA0D8F-370D-4AD2-AC3C-31605A6445A5}" destId="{48141087-67EC-4CEB-9037-0DB6F1C7F747}" srcOrd="0" destOrd="0" parTransId="{90EBE26D-CF24-4D17-8387-DB411AA2C248}" sibTransId="{00183C82-4D31-4D3C-A1F7-44B0EACEF30D}"/>
    <dgm:cxn modelId="{5AC0883A-494E-4B9A-A2B8-01023EE36AD9}" srcId="{B87A53BA-ED82-419C-A7FE-566FA5B901B7}" destId="{22A58767-424B-4349-8AE5-27F9CCB43191}" srcOrd="1" destOrd="0" parTransId="{28D700E5-344D-4D67-ADAE-CD85A42C783C}" sibTransId="{732FA2E9-0349-4ECB-BCEC-D023B842E3B8}"/>
    <dgm:cxn modelId="{FE40B141-27A5-4F49-A954-25CF9300F96D}" srcId="{B87A53BA-ED82-419C-A7FE-566FA5B901B7}" destId="{1348B29B-83B3-4C86-A9A7-8BA4D1686EE4}" srcOrd="0" destOrd="0" parTransId="{AB004E83-B519-4290-92DF-7C1EE3CAAA68}" sibTransId="{885F4A52-FB65-4C0C-8542-2A5DAD1CC6B6}"/>
    <dgm:cxn modelId="{4D18BA42-F3DB-4B8F-AC52-439124CBA4AB}" type="presOf" srcId="{22A58767-424B-4349-8AE5-27F9CCB43191}" destId="{E5A0BCC4-B6D9-47E7-9CAA-3812DC3B1243}" srcOrd="0" destOrd="1" presId="urn:microsoft.com/office/officeart/2005/8/layout/vList6"/>
    <dgm:cxn modelId="{783F3170-2BC6-4C17-990B-A8F2FA1F195B}" type="presOf" srcId="{67AEEDBB-6A99-4B9F-AA28-C967CE7539C4}" destId="{E5A0BCC4-B6D9-47E7-9CAA-3812DC3B1243}" srcOrd="0" destOrd="2" presId="urn:microsoft.com/office/officeart/2005/8/layout/vList6"/>
    <dgm:cxn modelId="{BC963852-6469-4A3E-AE18-043924074234}" type="presOf" srcId="{EEA1E2BA-A588-4134-8B45-C04698BED962}" destId="{4712D644-052F-4FD0-B95E-8C52B626166A}" srcOrd="0" destOrd="1" presId="urn:microsoft.com/office/officeart/2005/8/layout/vList6"/>
    <dgm:cxn modelId="{BD45E378-D91C-44A2-9227-A065AAC04E25}" srcId="{B87A53BA-ED82-419C-A7FE-566FA5B901B7}" destId="{67AEEDBB-6A99-4B9F-AA28-C967CE7539C4}" srcOrd="2" destOrd="0" parTransId="{8264A134-E013-4379-BA6F-7B580098841D}" sibTransId="{181E344F-A32D-4423-9A0A-A328E552E1E7}"/>
    <dgm:cxn modelId="{FCEB1780-1978-4667-8E8C-97228FD30277}" type="presOf" srcId="{48141087-67EC-4CEB-9037-0DB6F1C7F747}" destId="{4712D644-052F-4FD0-B95E-8C52B626166A}" srcOrd="0" destOrd="0" presId="urn:microsoft.com/office/officeart/2005/8/layout/vList6"/>
    <dgm:cxn modelId="{419A5E82-4AB1-4D65-A90F-B92ECC5E5757}" type="presOf" srcId="{E2FA0D8F-370D-4AD2-AC3C-31605A6445A5}" destId="{8B6E7956-11AE-456E-832D-A01A5730A457}" srcOrd="0" destOrd="0" presId="urn:microsoft.com/office/officeart/2005/8/layout/vList6"/>
    <dgm:cxn modelId="{E1C0A49C-9CC7-4565-94A7-87D57E7002A0}" type="presOf" srcId="{54DEB9D2-35F2-4EF7-B1F6-A1F20D15C149}" destId="{A365CCBE-90CD-494D-B12D-9537F78D7D4C}" srcOrd="0" destOrd="0" presId="urn:microsoft.com/office/officeart/2005/8/layout/vList6"/>
    <dgm:cxn modelId="{F2996AA6-411A-4B41-B0C8-AF5D75B43D6A}" srcId="{54DEB9D2-35F2-4EF7-B1F6-A1F20D15C149}" destId="{B87A53BA-ED82-419C-A7FE-566FA5B901B7}" srcOrd="1" destOrd="0" parTransId="{FF29AD7D-6F20-4CF1-A42A-7DC22C7F9EB4}" sibTransId="{992CB975-3392-49BE-9760-99BF38236CC6}"/>
    <dgm:cxn modelId="{8E6EC0C1-7FB9-4414-8CA2-9AB2D0544D76}" srcId="{54DEB9D2-35F2-4EF7-B1F6-A1F20D15C149}" destId="{E2FA0D8F-370D-4AD2-AC3C-31605A6445A5}" srcOrd="0" destOrd="0" parTransId="{9BA3739D-F3B0-49DF-9214-A3847AAE4785}" sibTransId="{1A7D58B9-7132-4B03-A631-A612164F2ADC}"/>
    <dgm:cxn modelId="{C1354CC2-8A23-4660-A6CE-B29D95A53B93}" type="presOf" srcId="{1348B29B-83B3-4C86-A9A7-8BA4D1686EE4}" destId="{E5A0BCC4-B6D9-47E7-9CAA-3812DC3B1243}" srcOrd="0" destOrd="0" presId="urn:microsoft.com/office/officeart/2005/8/layout/vList6"/>
    <dgm:cxn modelId="{AB5A5AF2-EA94-43CE-B19F-211BDA9E6E52}" srcId="{E2FA0D8F-370D-4AD2-AC3C-31605A6445A5}" destId="{83F9269F-8868-4ECD-B7DF-A273A90A1BE8}" srcOrd="2" destOrd="0" parTransId="{E5F181CA-922A-4595-8717-5E7B9D982C5B}" sibTransId="{5D60179E-6660-46EC-902E-06E4D8D21C8E}"/>
    <dgm:cxn modelId="{D5DC9CF6-7828-40AB-9B7A-898A69EE6B00}" type="presOf" srcId="{B87A53BA-ED82-419C-A7FE-566FA5B901B7}" destId="{0353171A-A590-443D-AE53-EB2F0EC538F5}" srcOrd="0" destOrd="0" presId="urn:microsoft.com/office/officeart/2005/8/layout/vList6"/>
    <dgm:cxn modelId="{E2206BDD-F3C2-4F73-91E1-DC271FE19357}" type="presParOf" srcId="{A365CCBE-90CD-494D-B12D-9537F78D7D4C}" destId="{C3E3F7D6-FD67-4D83-B6B4-415D21F7B0A0}" srcOrd="0" destOrd="0" presId="urn:microsoft.com/office/officeart/2005/8/layout/vList6"/>
    <dgm:cxn modelId="{67B28227-CA02-4AC3-8C14-D4D2B73AFE45}" type="presParOf" srcId="{C3E3F7D6-FD67-4D83-B6B4-415D21F7B0A0}" destId="{8B6E7956-11AE-456E-832D-A01A5730A457}" srcOrd="0" destOrd="0" presId="urn:microsoft.com/office/officeart/2005/8/layout/vList6"/>
    <dgm:cxn modelId="{B42F48DB-0D0E-41B7-B15A-E93EEBED5745}" type="presParOf" srcId="{C3E3F7D6-FD67-4D83-B6B4-415D21F7B0A0}" destId="{4712D644-052F-4FD0-B95E-8C52B626166A}" srcOrd="1" destOrd="0" presId="urn:microsoft.com/office/officeart/2005/8/layout/vList6"/>
    <dgm:cxn modelId="{0B0454E9-BD25-4719-A21F-F71F9EEBE4EF}" type="presParOf" srcId="{A365CCBE-90CD-494D-B12D-9537F78D7D4C}" destId="{1B2BF367-01D1-42AF-8534-0F42A33BB42F}" srcOrd="1" destOrd="0" presId="urn:microsoft.com/office/officeart/2005/8/layout/vList6"/>
    <dgm:cxn modelId="{2757B893-E7EC-496E-BC5E-63E13C8BA996}" type="presParOf" srcId="{A365CCBE-90CD-494D-B12D-9537F78D7D4C}" destId="{13BBF2A3-032E-4CB8-A4BE-8E50AB3238ED}" srcOrd="2" destOrd="0" presId="urn:microsoft.com/office/officeart/2005/8/layout/vList6"/>
    <dgm:cxn modelId="{0617E36A-AAB3-49D0-AAF5-6115EE71EECC}" type="presParOf" srcId="{13BBF2A3-032E-4CB8-A4BE-8E50AB3238ED}" destId="{0353171A-A590-443D-AE53-EB2F0EC538F5}" srcOrd="0" destOrd="0" presId="urn:microsoft.com/office/officeart/2005/8/layout/vList6"/>
    <dgm:cxn modelId="{F735F6AF-57F8-4667-AB11-03A862CF1563}" type="presParOf" srcId="{13BBF2A3-032E-4CB8-A4BE-8E50AB3238ED}" destId="{E5A0BCC4-B6D9-47E7-9CAA-3812DC3B124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2D644-052F-4FD0-B95E-8C52B626166A}">
      <dsp:nvSpPr>
        <dsp:cNvPr id="0" name=""/>
        <dsp:cNvSpPr/>
      </dsp:nvSpPr>
      <dsp:spPr>
        <a:xfrm>
          <a:off x="2506045" y="523"/>
          <a:ext cx="3759068" cy="20435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x-none" sz="1400" b="0" i="0" u="none" strike="noStrike" kern="1200" cap="none" baseline="0">
              <a:solidFill>
                <a:srgbClr val="000000"/>
              </a:solidFill>
              <a:effectLst/>
              <a:uFillTx/>
              <a:latin typeface="Calibri"/>
            </a:rPr>
            <a:t>El proveedor recibe en su buzón un mensaje de Coupa acerca de una nueva PO.</a:t>
          </a:r>
        </a:p>
        <a:p>
          <a:pPr marL="114300" lvl="1" indent="-114300" algn="l" defTabSz="622300">
            <a:lnSpc>
              <a:spcPct val="90000"/>
            </a:lnSpc>
            <a:spcBef>
              <a:spcPct val="0"/>
            </a:spcBef>
            <a:spcAft>
              <a:spcPct val="15000"/>
            </a:spcAft>
            <a:buChar char="•"/>
          </a:pPr>
          <a:r>
            <a:rPr lang="x-none" sz="1400" b="0" i="0" u="none" strike="noStrike" kern="1200" cap="none" baseline="0">
              <a:solidFill>
                <a:srgbClr val="000000"/>
              </a:solidFill>
              <a:effectLst/>
              <a:uFillTx/>
              <a:latin typeface="Calibri"/>
            </a:rPr>
            <a:t>Es posible crear facturas directamente desde el correo electrónico.</a:t>
          </a:r>
        </a:p>
      </dsp:txBody>
      <dsp:txXfrm>
        <a:off x="2506045" y="255973"/>
        <a:ext cx="2992720" cy="1532697"/>
      </dsp:txXfrm>
    </dsp:sp>
    <dsp:sp modelId="{8B6E7956-11AE-456E-832D-A01A5730A457}">
      <dsp:nvSpPr>
        <dsp:cNvPr id="0" name=""/>
        <dsp:cNvSpPr/>
      </dsp:nvSpPr>
      <dsp:spPr>
        <a:xfrm>
          <a:off x="0" y="523"/>
          <a:ext cx="2506045" cy="2043596"/>
        </a:xfrm>
        <a:prstGeom prst="roundRect">
          <a:avLst/>
        </a:prstGeom>
        <a:solidFill>
          <a:srgbClr val="CC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x-none" sz="2800" b="0" i="0" u="none" strike="noStrike" kern="1200" cap="none" baseline="0" dirty="0">
              <a:solidFill>
                <a:srgbClr val="FFFFFF"/>
              </a:solidFill>
              <a:effectLst/>
              <a:uFillTx/>
              <a:latin typeface="Calibri"/>
            </a:rPr>
            <a:t>Transferencia de PO</a:t>
          </a:r>
        </a:p>
      </dsp:txBody>
      <dsp:txXfrm>
        <a:off x="99760" y="100283"/>
        <a:ext cx="2306525" cy="1844076"/>
      </dsp:txXfrm>
    </dsp:sp>
    <dsp:sp modelId="{E5A0BCC4-B6D9-47E7-9CAA-3812DC3B1243}">
      <dsp:nvSpPr>
        <dsp:cNvPr id="0" name=""/>
        <dsp:cNvSpPr/>
      </dsp:nvSpPr>
      <dsp:spPr>
        <a:xfrm>
          <a:off x="2506045" y="2248479"/>
          <a:ext cx="3759068" cy="20435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x-none" sz="1200" b="0" i="0" u="none" strike="noStrike" kern="1200" cap="none" baseline="0">
              <a:solidFill>
                <a:srgbClr val="000000"/>
              </a:solidFill>
              <a:effectLst/>
              <a:uFillTx/>
              <a:latin typeface="Calibri"/>
            </a:rPr>
            <a:t>El proveedor está vinculado a la herramienta en línea.</a:t>
          </a:r>
        </a:p>
        <a:p>
          <a:pPr marL="114300" lvl="1" indent="-114300" algn="l" defTabSz="533400">
            <a:lnSpc>
              <a:spcPct val="90000"/>
            </a:lnSpc>
            <a:spcBef>
              <a:spcPct val="0"/>
            </a:spcBef>
            <a:spcAft>
              <a:spcPct val="15000"/>
            </a:spcAft>
            <a:buChar char="•"/>
          </a:pPr>
          <a:r>
            <a:rPr lang="x-none" sz="1200" b="0" i="0" u="none" strike="noStrike" kern="1200" cap="none" baseline="0" dirty="0">
              <a:solidFill>
                <a:srgbClr val="000000"/>
              </a:solidFill>
              <a:effectLst/>
              <a:uFillTx/>
              <a:latin typeface="Calibri"/>
            </a:rPr>
            <a:t>Es posible crear facturas, revisar el historial de órdenes y realizar un seguimiento del estado del pago.</a:t>
          </a:r>
        </a:p>
        <a:p>
          <a:pPr marL="114300" lvl="1" indent="-114300" algn="l" defTabSz="533400">
            <a:lnSpc>
              <a:spcPct val="90000"/>
            </a:lnSpc>
            <a:spcBef>
              <a:spcPct val="0"/>
            </a:spcBef>
            <a:spcAft>
              <a:spcPct val="15000"/>
            </a:spcAft>
            <a:buChar char="•"/>
          </a:pPr>
          <a:r>
            <a:rPr lang="x-none" sz="1200" b="0" i="0" u="none" strike="noStrike" kern="1200" cap="none" baseline="0" dirty="0">
              <a:solidFill>
                <a:srgbClr val="000000"/>
              </a:solidFill>
              <a:effectLst/>
              <a:uFillTx/>
              <a:latin typeface="Calibri"/>
            </a:rPr>
            <a:t>CSP Facilita la comunicación, ya que los proveedores pueden verificar un gran número de detalles por si mismos.</a:t>
          </a:r>
        </a:p>
      </dsp:txBody>
      <dsp:txXfrm>
        <a:off x="2506045" y="2503929"/>
        <a:ext cx="2992720" cy="1532697"/>
      </dsp:txXfrm>
    </dsp:sp>
    <dsp:sp modelId="{0353171A-A590-443D-AE53-EB2F0EC538F5}">
      <dsp:nvSpPr>
        <dsp:cNvPr id="0" name=""/>
        <dsp:cNvSpPr/>
      </dsp:nvSpPr>
      <dsp:spPr>
        <a:xfrm>
          <a:off x="0" y="2248479"/>
          <a:ext cx="2506045" cy="2043596"/>
        </a:xfrm>
        <a:prstGeom prst="roundRect">
          <a:avLst/>
        </a:prstGeom>
        <a:solidFill>
          <a:srgbClr val="C8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x-none" sz="2800" b="0" i="0" u="none" strike="noStrike" kern="1200" cap="none" baseline="0" dirty="0">
              <a:solidFill>
                <a:srgbClr val="FFFFFF"/>
              </a:solidFill>
              <a:effectLst/>
              <a:uFillTx/>
              <a:latin typeface="Calibri"/>
            </a:rPr>
            <a:t>Portal de Proveedores de Coupa</a:t>
          </a:r>
        </a:p>
      </dsp:txBody>
      <dsp:txXfrm>
        <a:off x="99760" y="2348239"/>
        <a:ext cx="2306525" cy="184407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A36D9-4B5F-4D3D-9EA2-1C5BAE73BC4A}" type="datetimeFigureOut">
              <a:rPr lang="en-GB" smtClean="0"/>
              <a:t>30/05/2019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2375B-3328-4668-AF4D-07D4C35CE3C5}" type="slidenum">
              <a:rPr lang="en-GB" smtClean="0"/>
              <a:t>‹#›</a:t>
            </a:fld>
            <a:endParaRPr lang="en-GB"/>
          </a:p>
        </p:txBody>
      </p:sp>
    </p:spTree>
    <p:extLst>
      <p:ext uri="{BB962C8B-B14F-4D97-AF65-F5344CB8AC3E}">
        <p14:creationId xmlns:p14="http://schemas.microsoft.com/office/powerpoint/2010/main" val="42592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330DE-75D1-4E68-8724-8B5BB483E9E2}" type="datetimeFigureOut">
              <a:rPr lang="en-GB" smtClean="0"/>
              <a:t>30/05/2019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B1528-5A87-47BA-9DA9-AE9680EFAF14}" type="slidenum">
              <a:rPr lang="en-GB" smtClean="0"/>
              <a:t>‹#›</a:t>
            </a:fld>
            <a:endParaRPr lang="en-GB"/>
          </a:p>
        </p:txBody>
      </p:sp>
    </p:spTree>
    <p:extLst>
      <p:ext uri="{BB962C8B-B14F-4D97-AF65-F5344CB8AC3E}">
        <p14:creationId xmlns:p14="http://schemas.microsoft.com/office/powerpoint/2010/main" val="101411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11</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12</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13</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14</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15</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16</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17</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18</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19</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20</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3</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21</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22</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23</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24</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25</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26</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27</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28</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29</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30</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4</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35</a:t>
            </a:fld>
            <a:endParaRPr lang="en-GB"/>
          </a:p>
        </p:txBody>
      </p:sp>
    </p:spTree>
    <p:extLst>
      <p:ext uri="{BB962C8B-B14F-4D97-AF65-F5344CB8AC3E}">
        <p14:creationId xmlns:p14="http://schemas.microsoft.com/office/powerpoint/2010/main" val="2425420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38</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39</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40</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41</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42</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49</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50</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51</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52</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5</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6</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7</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8</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9</a:t>
            </a:fld>
            <a:endParaRPr lang="en-GB"/>
          </a:p>
        </p:txBody>
      </p:sp>
    </p:spTree>
    <p:extLst>
      <p:ext uri="{BB962C8B-B14F-4D97-AF65-F5344CB8AC3E}">
        <p14:creationId xmlns:p14="http://schemas.microsoft.com/office/powerpoint/2010/main" val="212190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DB1528-5A87-47BA-9DA9-AE9680EFAF14}" type="slidenum">
              <a:rPr lang="en-GB" smtClean="0"/>
              <a:t>10</a:t>
            </a:fld>
            <a:endParaRPr lang="en-GB"/>
          </a:p>
        </p:txBody>
      </p:sp>
    </p:spTree>
    <p:extLst>
      <p:ext uri="{BB962C8B-B14F-4D97-AF65-F5344CB8AC3E}">
        <p14:creationId xmlns:p14="http://schemas.microsoft.com/office/powerpoint/2010/main" val="212190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ED3842-A924-4814-9A49-24C3A369DA1C}" type="datetime1">
              <a:rPr lang="en-US" smtClean="0"/>
              <a:t>5/30/2019</a:t>
            </a:fld>
            <a:endParaRPr lang="en-US"/>
          </a:p>
        </p:txBody>
      </p:sp>
      <p:sp>
        <p:nvSpPr>
          <p:cNvPr id="6" name="Slide Number Placeholder 5"/>
          <p:cNvSpPr>
            <a:spLocks noGrp="1"/>
          </p:cNvSpPr>
          <p:nvPr>
            <p:ph type="sldNum" sz="quarter" idx="12"/>
          </p:nvPr>
        </p:nvSpPr>
        <p:spPr>
          <a:xfrm>
            <a:off x="3352800" y="6400800"/>
            <a:ext cx="2133600" cy="365125"/>
          </a:xfrm>
        </p:spPr>
        <p:txBody>
          <a:bodyPr/>
          <a:lstStyle/>
          <a:p>
            <a:pPr algn="ctr"/>
            <a:fld id="{130ADE47-2730-427F-ABEA-ECA817D6AC99}" type="slidenum">
              <a:rPr lang="en-US" smtClean="0"/>
              <a:pPr algn="ct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A4A15-5263-4D31-8B42-FEA7E183D23D}" type="datetime1">
              <a:rPr lang="en-US" smtClean="0"/>
              <a:t>5/30/2019</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1B3A6-9CB6-457C-8B0B-844B237D10B1}" type="datetime1">
              <a:rPr lang="en-US" smtClean="0"/>
              <a:t>5/30/2019</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Light Photo Section Break">
    <p:spTree>
      <p:nvGrpSpPr>
        <p:cNvPr id="1" name=""/>
        <p:cNvGrpSpPr/>
        <p:nvPr/>
      </p:nvGrpSpPr>
      <p:grpSpPr>
        <a:xfrm>
          <a:off x="0" y="0"/>
          <a:ext cx="0" cy="0"/>
          <a:chOff x="0" y="0"/>
          <a:chExt cx="0" cy="0"/>
        </a:xfrm>
      </p:grpSpPr>
      <p:pic>
        <p:nvPicPr>
          <p:cNvPr id="4" name="Picture 7"/>
          <p:cNvPicPr>
            <a:picLocks noChangeAspect="1"/>
          </p:cNvPicPr>
          <p:nvPr/>
        </p:nvPicPr>
        <p:blipFill>
          <a:blip r:embed="rId2"/>
          <a:stretch>
            <a:fillRect/>
          </a:stretch>
        </p:blipFill>
        <p:spPr bwMode="auto">
          <a:xfrm>
            <a:off x="-13648" y="-1"/>
            <a:ext cx="9151292" cy="3168000"/>
          </a:xfrm>
          <a:prstGeom prst="rect">
            <a:avLst/>
          </a:prstGeom>
          <a:noFill/>
          <a:ln w="9525">
            <a:noFill/>
            <a:miter lim="800000"/>
          </a:ln>
        </p:spPr>
      </p:pic>
      <p:sp>
        <p:nvSpPr>
          <p:cNvPr id="6" name="Line 4"/>
          <p:cNvSpPr>
            <a:spLocks noChangeShapeType="1"/>
          </p:cNvSpPr>
          <p:nvPr/>
        </p:nvSpPr>
        <p:spPr bwMode="auto">
          <a:xfrm>
            <a:off x="0" y="3984625"/>
            <a:ext cx="9144000" cy="1588"/>
          </a:xfrm>
          <a:prstGeom prst="line">
            <a:avLst/>
          </a:prstGeom>
          <a:noFill/>
          <a:ln w="12700">
            <a:solidFill>
              <a:srgbClr val="ABAFB2"/>
            </a:solidFill>
            <a:round/>
          </a:ln>
        </p:spPr>
        <p:txBody>
          <a:bodyPr wrap="none" anchor="ctr"/>
          <a:lstStyle/>
          <a:p>
            <a:pPr fontAlgn="base">
              <a:spcBef>
                <a:spcPct val="0"/>
              </a:spcBef>
              <a:spcAft>
                <a:spcPct val="0"/>
              </a:spcAft>
              <a:defRPr/>
            </a:pPr>
            <a:endParaRPr lang="en-US">
              <a:solidFill>
                <a:srgbClr val="000000"/>
              </a:solidFill>
            </a:endParaRPr>
          </a:p>
        </p:txBody>
      </p:sp>
      <p:sp>
        <p:nvSpPr>
          <p:cNvPr id="7" name="Rectangle 2"/>
          <p:cNvSpPr>
            <a:spLocks noGrp="1" noChangeArrowheads="1"/>
          </p:cNvSpPr>
          <p:nvPr>
            <p:ph type="ctrTitle"/>
          </p:nvPr>
        </p:nvSpPr>
        <p:spPr>
          <a:xfrm>
            <a:off x="615467" y="4140200"/>
            <a:ext cx="6751027" cy="1670050"/>
          </a:xfrm>
          <a:extLst/>
        </p:spPr>
        <p:txBody>
          <a:bodyPr anchor="t"/>
          <a:lstStyle>
            <a:lvl1pPr>
              <a:lnSpc>
                <a:spcPct val="90000"/>
              </a:lnSpc>
              <a:defRPr sz="3700" b="1"/>
            </a:lvl1pPr>
          </a:lstStyle>
          <a:p>
            <a:pPr lvl="0"/>
            <a:r>
              <a:rPr lang="en-US" noProof="0"/>
              <a:t>Click to edit Master title style</a:t>
            </a:r>
          </a:p>
        </p:txBody>
      </p:sp>
      <p:sp>
        <p:nvSpPr>
          <p:cNvPr id="8" name="Rectangle 3"/>
          <p:cNvSpPr>
            <a:spLocks noGrp="1" noChangeArrowheads="1"/>
          </p:cNvSpPr>
          <p:nvPr>
            <p:ph type="subTitle" idx="1"/>
          </p:nvPr>
        </p:nvSpPr>
        <p:spPr>
          <a:xfrm>
            <a:off x="631583" y="3527425"/>
            <a:ext cx="8143142" cy="274638"/>
          </a:xfrm>
          <a:extLst/>
        </p:spPr>
        <p:txBody>
          <a:bodyPr wrap="none" anchor="b"/>
          <a:lstStyle>
            <a:lvl1pPr marL="0" indent="0">
              <a:lnSpc>
                <a:spcPct val="90000"/>
              </a:lnSpc>
              <a:spcBef>
                <a:spcPct val="0"/>
              </a:spcBef>
              <a:buNone/>
              <a:defRPr sz="1400">
                <a:solidFill>
                  <a:schemeClr val="tx1"/>
                </a:solidFill>
              </a:defRPr>
            </a:lvl1pPr>
          </a:lstStyle>
          <a:p>
            <a:pPr lvl="0"/>
            <a:r>
              <a:rPr lang="en-US" noProof="0"/>
              <a:t>Click to edit Master subtitle style</a:t>
            </a:r>
          </a:p>
        </p:txBody>
      </p:sp>
      <p:pic>
        <p:nvPicPr>
          <p:cNvPr id="9" name="Picture 7"/>
          <p:cNvPicPr>
            <a:picLocks noChangeAspect="1"/>
          </p:cNvPicPr>
          <p:nvPr userDrawn="1"/>
        </p:nvPicPr>
        <p:blipFill>
          <a:blip r:embed="rId2"/>
          <a:stretch>
            <a:fillRect/>
          </a:stretch>
        </p:blipFill>
        <p:spPr bwMode="auto">
          <a:xfrm>
            <a:off x="-13648" y="-1"/>
            <a:ext cx="9151292" cy="3168000"/>
          </a:xfrm>
          <a:prstGeom prst="rect">
            <a:avLst/>
          </a:prstGeom>
          <a:noFill/>
          <a:ln w="9525">
            <a:noFill/>
            <a:miter lim="800000"/>
          </a:ln>
        </p:spPr>
      </p:pic>
      <p:sp>
        <p:nvSpPr>
          <p:cNvPr id="11" name="Line 4"/>
          <p:cNvSpPr>
            <a:spLocks noChangeShapeType="1"/>
          </p:cNvSpPr>
          <p:nvPr userDrawn="1"/>
        </p:nvSpPr>
        <p:spPr bwMode="auto">
          <a:xfrm>
            <a:off x="0" y="3984625"/>
            <a:ext cx="9144000" cy="1588"/>
          </a:xfrm>
          <a:prstGeom prst="line">
            <a:avLst/>
          </a:prstGeom>
          <a:noFill/>
          <a:ln w="12700">
            <a:solidFill>
              <a:srgbClr val="ABAFB2"/>
            </a:solidFill>
            <a:round/>
          </a:ln>
        </p:spPr>
        <p:txBody>
          <a:bodyPr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3269152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ight Photo Section Break">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tretch>
            <a:fillRect/>
          </a:stretch>
        </p:blipFill>
        <p:spPr bwMode="auto">
          <a:xfrm>
            <a:off x="-13648" y="-1"/>
            <a:ext cx="9151292" cy="3168000"/>
          </a:xfrm>
          <a:prstGeom prst="rect">
            <a:avLst/>
          </a:prstGeom>
          <a:noFill/>
          <a:ln w="9525">
            <a:noFill/>
            <a:miter lim="800000"/>
          </a:ln>
        </p:spPr>
      </p:pic>
      <p:sp>
        <p:nvSpPr>
          <p:cNvPr id="6" name="Line 4"/>
          <p:cNvSpPr>
            <a:spLocks noChangeShapeType="1"/>
          </p:cNvSpPr>
          <p:nvPr userDrawn="1"/>
        </p:nvSpPr>
        <p:spPr bwMode="auto">
          <a:xfrm>
            <a:off x="0" y="3984625"/>
            <a:ext cx="9144000" cy="1588"/>
          </a:xfrm>
          <a:prstGeom prst="line">
            <a:avLst/>
          </a:prstGeom>
          <a:noFill/>
          <a:ln w="12700">
            <a:solidFill>
              <a:srgbClr val="ABAFB2"/>
            </a:solidFill>
            <a:round/>
          </a:ln>
        </p:spPr>
        <p:txBody>
          <a:bodyPr wrap="none" anchor="ctr"/>
          <a:lstStyle/>
          <a:p>
            <a:pPr fontAlgn="base">
              <a:spcBef>
                <a:spcPct val="0"/>
              </a:spcBef>
              <a:spcAft>
                <a:spcPct val="0"/>
              </a:spcAft>
              <a:defRPr/>
            </a:pPr>
            <a:endParaRPr lang="en-US">
              <a:solidFill>
                <a:srgbClr val="000000"/>
              </a:solidFill>
            </a:endParaRPr>
          </a:p>
        </p:txBody>
      </p:sp>
      <p:sp>
        <p:nvSpPr>
          <p:cNvPr id="7" name="Rectangle 2"/>
          <p:cNvSpPr>
            <a:spLocks noGrp="1" noChangeArrowheads="1"/>
          </p:cNvSpPr>
          <p:nvPr>
            <p:ph type="ctrTitle"/>
          </p:nvPr>
        </p:nvSpPr>
        <p:spPr>
          <a:xfrm>
            <a:off x="615467" y="4140200"/>
            <a:ext cx="6751027" cy="1670050"/>
          </a:xfrm>
          <a:extLst/>
        </p:spPr>
        <p:txBody>
          <a:bodyPr anchor="t"/>
          <a:lstStyle>
            <a:lvl1pPr>
              <a:lnSpc>
                <a:spcPct val="90000"/>
              </a:lnSpc>
              <a:defRPr sz="3700" b="1"/>
            </a:lvl1pPr>
          </a:lstStyle>
          <a:p>
            <a:pPr lvl="0"/>
            <a:r>
              <a:rPr lang="en-US" noProof="0"/>
              <a:t>Click to edit Master title style</a:t>
            </a:r>
          </a:p>
        </p:txBody>
      </p:sp>
      <p:sp>
        <p:nvSpPr>
          <p:cNvPr id="8" name="Rectangle 3"/>
          <p:cNvSpPr>
            <a:spLocks noGrp="1" noChangeArrowheads="1"/>
          </p:cNvSpPr>
          <p:nvPr>
            <p:ph type="subTitle" idx="1"/>
          </p:nvPr>
        </p:nvSpPr>
        <p:spPr>
          <a:xfrm>
            <a:off x="631583" y="3527425"/>
            <a:ext cx="8143142" cy="274638"/>
          </a:xfrm>
          <a:extLst/>
        </p:spPr>
        <p:txBody>
          <a:bodyPr wrap="none" anchor="b"/>
          <a:lstStyle>
            <a:lvl1pPr marL="0" indent="0">
              <a:lnSpc>
                <a:spcPct val="90000"/>
              </a:lnSpc>
              <a:spcBef>
                <a:spcPct val="0"/>
              </a:spcBef>
              <a:buNone/>
              <a:defRPr sz="1400">
                <a:solidFill>
                  <a:schemeClr val="tx1"/>
                </a:solidFill>
              </a:defRPr>
            </a:lvl1pPr>
          </a:lstStyle>
          <a:p>
            <a:pPr lvl="0"/>
            <a:r>
              <a:rPr lang="en-US" noProof="0"/>
              <a:t>Click to edit Master subtitle style</a:t>
            </a:r>
          </a:p>
        </p:txBody>
      </p:sp>
    </p:spTree>
    <p:extLst>
      <p:ext uri="{BB962C8B-B14F-4D97-AF65-F5344CB8AC3E}">
        <p14:creationId xmlns:p14="http://schemas.microsoft.com/office/powerpoint/2010/main" val="2326915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54BC86-B6D0-40B5-B070-470E2BA0FE0D}" type="datetime1">
              <a:rPr lang="en-US" smtClean="0"/>
              <a:t>5/30/2019</a:t>
            </a:fld>
            <a:endParaRPr lang="en-US"/>
          </a:p>
        </p:txBody>
      </p:sp>
      <p:sp>
        <p:nvSpPr>
          <p:cNvPr id="4" name="Footer Placeholder 3"/>
          <p:cNvSpPr>
            <a:spLocks noGrp="1"/>
          </p:cNvSpPr>
          <p:nvPr>
            <p:ph type="ftr" sz="quarter" idx="11"/>
          </p:nvPr>
        </p:nvSpPr>
        <p:spPr/>
        <p:txBody>
          <a:bodyPr/>
          <a:lstStyle/>
          <a:p>
            <a:fld id="{E5B5A667-C41A-40F0-91BC-E9A3EBBD716A}" type="slidenum">
              <a:rPr lang="en-US" smtClean="0"/>
              <a:t>‹#›</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70906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41B2B-D37C-4B14-A811-0E0F38EA10CC}" type="datetime1">
              <a:rPr lang="en-US" smtClean="0"/>
              <a:t>5/30/2019</a:t>
            </a:fld>
            <a:endParaRPr lang="en-US"/>
          </a:p>
        </p:txBody>
      </p:sp>
      <p:sp>
        <p:nvSpPr>
          <p:cNvPr id="5" name="Footer Placeholder 4"/>
          <p:cNvSpPr>
            <a:spLocks noGrp="1"/>
          </p:cNvSpPr>
          <p:nvPr>
            <p:ph type="ftr" sz="quarter" idx="11"/>
          </p:nvPr>
        </p:nvSpPr>
        <p:spPr>
          <a:xfrm>
            <a:off x="3124200" y="6289716"/>
            <a:ext cx="2895600" cy="365125"/>
          </a:xfrm>
        </p:spPr>
        <p:txBody>
          <a:bodyPr/>
          <a:lstStyle/>
          <a:p>
            <a:fld id="{E5B5A667-C41A-40F0-91BC-E9A3EBBD716A}" type="slidenum">
              <a:rPr lang="en-US" smtClean="0"/>
              <a:t>‹#›</a:t>
            </a:fld>
            <a:endParaRPr lang="en-US"/>
          </a:p>
        </p:txBody>
      </p:sp>
      <p:sp>
        <p:nvSpPr>
          <p:cNvPr id="6" name="Slide Number Placeholder 5"/>
          <p:cNvSpPr>
            <a:spLocks noGrp="1"/>
          </p:cNvSpPr>
          <p:nvPr>
            <p:ph type="sldNum" sz="quarter" idx="12"/>
          </p:nvPr>
        </p:nvSpPr>
        <p:spPr/>
        <p:txBody>
          <a:bodyPr/>
          <a:lstStyle/>
          <a:p>
            <a:fld id="{DA5DDF75-1A67-4732-86C6-9B85A3E35FC6}"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3843" y="6172200"/>
            <a:ext cx="1105054" cy="600159"/>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A025-48C5-47E4-9C56-B8D33CD1E0C3}" type="datetime1">
              <a:rPr lang="en-US" smtClean="0"/>
              <a:t>5/30/2019</a:t>
            </a:fld>
            <a:endParaRPr lang="en-US"/>
          </a:p>
        </p:txBody>
      </p:sp>
      <p:sp>
        <p:nvSpPr>
          <p:cNvPr id="5" name="Footer Placeholder 4"/>
          <p:cNvSpPr>
            <a:spLocks noGrp="1"/>
          </p:cNvSpPr>
          <p:nvPr>
            <p:ph type="ftr" sz="quarter" idx="11"/>
          </p:nvPr>
        </p:nvSpPr>
        <p:spPr/>
        <p:txBody>
          <a:bodyPr/>
          <a:lstStyle/>
          <a:p>
            <a:fld id="{DF466B65-AC71-4DCA-AB02-6B26AA98A7D0}" type="slidenum">
              <a:rPr lang="en-US" smtClean="0"/>
              <a:t>‹#›</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18746-2359-46F1-A187-9829856C477F}" type="datetime1">
              <a:rPr lang="en-US" smtClean="0"/>
              <a:t>5/30/2019</a:t>
            </a:fld>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D8C60B-9DBE-4B73-BD7F-5F97B01C9B75}" type="datetime1">
              <a:rPr lang="en-US" smtClean="0"/>
              <a:t>5/30/2019</a:t>
            </a:fld>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988CA-DFA4-4664-90FD-0B18B7831C88}" type="datetime1">
              <a:rPr lang="en-US" smtClean="0"/>
              <a:t>5/30/2019</a:t>
            </a:fld>
            <a:endParaRPr lang="en-US"/>
          </a:p>
        </p:txBody>
      </p:sp>
      <p:sp>
        <p:nvSpPr>
          <p:cNvPr id="4" name="Footer Placeholder 3"/>
          <p:cNvSpPr>
            <a:spLocks noGrp="1"/>
          </p:cNvSpPr>
          <p:nvPr>
            <p:ph type="ftr" sz="quarter" idx="11"/>
          </p:nvPr>
        </p:nvSpPr>
        <p:spPr/>
        <p:txBody>
          <a:bodyPr/>
          <a:lstStyle/>
          <a:p>
            <a:fld id="{3C35EF0F-5650-408E-B123-DDD78E4A885E}" type="slidenum">
              <a:rPr lang="en-US" smtClean="0"/>
              <a:t>‹#›</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F3B21-5670-49B8-8B4F-D23019A20649}" type="datetime1">
              <a:rPr lang="en-US" smtClean="0"/>
              <a:t>5/30/2019</a:t>
            </a:fld>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020C7-6FC8-41F0-99D7-39671E3F5AE1}" type="datetime1">
              <a:rPr lang="en-US" smtClean="0"/>
              <a:t>5/30/2019</a:t>
            </a:fld>
            <a:endParaRPr lang="en-US"/>
          </a:p>
        </p:txBody>
      </p:sp>
      <p:sp>
        <p:nvSpPr>
          <p:cNvPr id="6" name="Footer Placeholder 5"/>
          <p:cNvSpPr>
            <a:spLocks noGrp="1"/>
          </p:cNvSpPr>
          <p:nvPr>
            <p:ph type="ftr" sz="quarter" idx="11"/>
          </p:nvPr>
        </p:nvSpPr>
        <p:spPr/>
        <p:txBody>
          <a:bodyPr/>
          <a:lstStyle/>
          <a:p>
            <a:fld id="{561F935A-3066-499D-A07A-7AA2316CB473}" type="slidenum">
              <a:rPr lang="en-US" smtClean="0"/>
              <a:t>‹#›</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8E3AB-B444-4731-8527-121DF2537CC4}" type="datetime1">
              <a:rPr lang="en-US" smtClean="0"/>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5B5A667-C41A-40F0-91BC-E9A3EBBD716A}" type="slidenum">
              <a:rPr lang="en-US" smtClean="0"/>
              <a:t>‹#›</a:t>
            </a:fld>
            <a:endParaRPr lang="en-US"/>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03843" y="6172200"/>
            <a:ext cx="1105054" cy="60015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60" r:id="rId13"/>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success.coupa.com/Suppliers/For_Customers/Toolkit/Document_Exchange/The_Coupa_Supplier_Portal/Coupa_Supplier_Portal_Two-Factor_Authentication"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249" y="4306455"/>
            <a:ext cx="8071333" cy="1670050"/>
          </a:xfrm>
        </p:spPr>
        <p:txBody>
          <a:bodyPr>
            <a:normAutofit/>
          </a:bodyPr>
          <a:lstStyle/>
          <a:p>
            <a:r>
              <a:rPr lang="x-none" sz="2000" b="1" i="0" u="none" strike="noStrike" cap="none" baseline="0" dirty="0">
                <a:solidFill>
                  <a:srgbClr val="000000"/>
                </a:solidFill>
                <a:effectLst/>
                <a:uFillTx/>
                <a:latin typeface="Calibri"/>
              </a:rPr>
              <a:t>Habilitación de proveedores de Aon</a:t>
            </a:r>
            <a:br>
              <a:rPr sz="2000" dirty="0"/>
            </a:br>
            <a:br>
              <a:rPr sz="2000" dirty="0"/>
            </a:br>
            <a:r>
              <a:rPr lang="x-none" sz="2800" b="1" i="0" u="none" strike="noStrike" cap="none" baseline="0" dirty="0">
                <a:solidFill>
                  <a:srgbClr val="E60000"/>
                </a:solidFill>
                <a:effectLst/>
                <a:uFillTx/>
                <a:latin typeface="Calibri"/>
              </a:rPr>
              <a:t>Materiales de </a:t>
            </a:r>
            <a:r>
              <a:rPr lang="es-ES" sz="2800" b="1" i="0" u="none" strike="noStrike" cap="none" baseline="0" dirty="0">
                <a:solidFill>
                  <a:srgbClr val="E60000"/>
                </a:solidFill>
                <a:effectLst/>
                <a:uFillTx/>
                <a:latin typeface="Calibri"/>
              </a:rPr>
              <a:t>forma</a:t>
            </a:r>
            <a:r>
              <a:rPr lang="x-none" sz="2800" b="1" i="0" u="none" strike="noStrike" cap="none" baseline="0" dirty="0">
                <a:solidFill>
                  <a:srgbClr val="E60000"/>
                </a:solidFill>
                <a:effectLst/>
                <a:uFillTx/>
                <a:latin typeface="Calibri"/>
              </a:rPr>
              <a:t>ción para proveedores de Coupa</a:t>
            </a:r>
            <a:br>
              <a:rPr sz="1400" dirty="0"/>
            </a:br>
            <a:br>
              <a:rPr sz="1400" dirty="0"/>
            </a:br>
            <a:r>
              <a:rPr lang="x-none" sz="1400" b="0" i="0" u="none" strike="noStrike" cap="none" baseline="0" dirty="0">
                <a:solidFill>
                  <a:srgbClr val="000000"/>
                </a:solidFill>
                <a:effectLst/>
                <a:uFillTx/>
                <a:latin typeface="Calibri"/>
              </a:rPr>
              <a:t>Mayo de 2018</a:t>
            </a:r>
            <a:br>
              <a:rPr sz="1400" dirty="0"/>
            </a:br>
            <a:endParaRPr sz="1400" dirty="0"/>
          </a:p>
        </p:txBody>
      </p:sp>
    </p:spTree>
    <p:extLst>
      <p:ext uri="{BB962C8B-B14F-4D97-AF65-F5344CB8AC3E}">
        <p14:creationId xmlns:p14="http://schemas.microsoft.com/office/powerpoint/2010/main" val="24716524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10</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92000" y="3599998"/>
            <a:ext cx="7818600" cy="640720"/>
          </a:xfrm>
          <a:prstGeom prst="rect">
            <a:avLst/>
          </a:prstGeom>
          <a:noFill/>
        </p:spPr>
        <p:txBody>
          <a:bodyPr wrap="square" rtlCol="0">
            <a:spAutoFit/>
          </a:bodyPr>
          <a:lstStyle/>
          <a:p>
            <a:pPr lvl="2"/>
            <a:r>
              <a:rPr lang="x-none" sz="3600" b="1" i="0" u="none" strike="noStrike" cap="none" baseline="0" dirty="0">
                <a:solidFill>
                  <a:srgbClr val="000000"/>
                </a:solidFill>
                <a:effectLst/>
                <a:uFillTx/>
                <a:latin typeface="Arial"/>
              </a:rPr>
              <a:t>¿Cómo conectarse a CSP?</a:t>
            </a:r>
          </a:p>
        </p:txBody>
      </p:sp>
    </p:spTree>
    <p:extLst>
      <p:ext uri="{BB962C8B-B14F-4D97-AF65-F5344CB8AC3E}">
        <p14:creationId xmlns:p14="http://schemas.microsoft.com/office/powerpoint/2010/main" val="5792518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11</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¿Cómo conectarse a CSP?</a:t>
            </a:r>
          </a:p>
        </p:txBody>
      </p:sp>
      <p:sp>
        <p:nvSpPr>
          <p:cNvPr id="2" name="TextBox 1"/>
          <p:cNvSpPr txBox="1"/>
          <p:nvPr/>
        </p:nvSpPr>
        <p:spPr>
          <a:xfrm>
            <a:off x="169114" y="709114"/>
            <a:ext cx="7932725" cy="640720"/>
          </a:xfrm>
          <a:prstGeom prst="rect">
            <a:avLst/>
          </a:prstGeom>
          <a:noFill/>
        </p:spPr>
        <p:txBody>
          <a:bodyPr wrap="square" rtlCol="0">
            <a:spAutoFit/>
          </a:bodyPr>
          <a:lstStyle/>
          <a:p>
            <a:pPr marL="285750" indent="-285750">
              <a:buFont typeface="Wingdings" pitchFamily="2" charset="2"/>
              <a:buChar char="§"/>
            </a:pPr>
            <a:r>
              <a:rPr lang="x-none" sz="1800" b="0" i="0" u="none" strike="noStrike" cap="none" baseline="0">
                <a:solidFill>
                  <a:srgbClr val="000000"/>
                </a:solidFill>
                <a:effectLst/>
                <a:uFillTx/>
                <a:latin typeface="Calibri"/>
              </a:rPr>
              <a:t>Cada uno de los siguientes pasos debe suceder antes de que un proveedor pueda interactuar adecuadamente con Aon:</a:t>
            </a:r>
          </a:p>
        </p:txBody>
      </p:sp>
      <p:grpSp>
        <p:nvGrpSpPr>
          <p:cNvPr id="6" name="Group 5"/>
          <p:cNvGrpSpPr/>
          <p:nvPr/>
        </p:nvGrpSpPr>
        <p:grpSpPr>
          <a:xfrm>
            <a:off x="1260000" y="2160000"/>
            <a:ext cx="6084120" cy="3445352"/>
            <a:chOff x="1249653" y="1658491"/>
            <a:chExt cx="6084120" cy="3445352"/>
          </a:xfrm>
        </p:grpSpPr>
        <p:grpSp>
          <p:nvGrpSpPr>
            <p:cNvPr id="8" name="Group 7"/>
            <p:cNvGrpSpPr/>
            <p:nvPr/>
          </p:nvGrpSpPr>
          <p:grpSpPr>
            <a:xfrm>
              <a:off x="5913663" y="1658595"/>
              <a:ext cx="1420110" cy="3445248"/>
              <a:chOff x="5391237" y="2059812"/>
              <a:chExt cx="1420110" cy="3445248"/>
            </a:xfrm>
          </p:grpSpPr>
          <p:sp>
            <p:nvSpPr>
              <p:cNvPr id="35" name="Oval 34"/>
              <p:cNvSpPr/>
              <p:nvPr/>
            </p:nvSpPr>
            <p:spPr>
              <a:xfrm>
                <a:off x="5391237" y="2059812"/>
                <a:ext cx="1420110" cy="1478526"/>
              </a:xfrm>
              <a:prstGeom prst="ellipse">
                <a:avLst/>
              </a:prstGeom>
              <a:gradFill>
                <a:gsLst>
                  <a:gs pos="0">
                    <a:schemeClr val="accent1"/>
                  </a:gs>
                  <a:gs pos="80000">
                    <a:schemeClr val="accent1"/>
                  </a:gs>
                  <a:gs pos="100000">
                    <a:schemeClr val="accent1"/>
                  </a:gs>
                </a:gsLst>
              </a:gra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a:p>
            </p:txBody>
          </p:sp>
          <p:grpSp>
            <p:nvGrpSpPr>
              <p:cNvPr id="36" name="Group 35"/>
              <p:cNvGrpSpPr/>
              <p:nvPr/>
            </p:nvGrpSpPr>
            <p:grpSpPr>
              <a:xfrm>
                <a:off x="5438737" y="2109105"/>
                <a:ext cx="1325720" cy="1379940"/>
                <a:chOff x="5917412" y="1115736"/>
                <a:chExt cx="1631769" cy="1631482"/>
              </a:xfrm>
            </p:grpSpPr>
            <p:sp>
              <p:nvSpPr>
                <p:cNvPr id="40" name="Oval 39"/>
                <p:cNvSpPr/>
                <p:nvPr/>
              </p:nvSpPr>
              <p:spPr>
                <a:xfrm>
                  <a:off x="5917412" y="1115736"/>
                  <a:ext cx="1631769" cy="1631482"/>
                </a:xfrm>
                <a:prstGeom prst="ellipse">
                  <a:avLst/>
                </a:prstGeom>
                <a:solidFill>
                  <a:schemeClr val="accent1">
                    <a:lumMod val="20000"/>
                    <a:lumOff val="80000"/>
                    <a:alpha val="90000"/>
                  </a:schemeClr>
                </a:solidFill>
                <a:ln>
                  <a:solidFill>
                    <a:schemeClr val="accent1"/>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p>
              </p:txBody>
            </p:sp>
            <p:sp>
              <p:nvSpPr>
                <p:cNvPr id="41" name="Oval 5"/>
                <p:cNvSpPr/>
                <p:nvPr/>
              </p:nvSpPr>
              <p:spPr>
                <a:xfrm>
                  <a:off x="6150522" y="1348849"/>
                  <a:ext cx="1165549" cy="11652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x-none" sz="1600" b="0" i="0" u="none" strike="noStrike" cap="none" baseline="0" dirty="0">
                      <a:solidFill>
                        <a:srgbClr val="000000"/>
                      </a:solidFill>
                      <a:effectLst/>
                      <a:uFillTx/>
                      <a:latin typeface="Calibri"/>
                    </a:rPr>
                    <a:t>Negociar con Aon </a:t>
                  </a:r>
                </a:p>
              </p:txBody>
            </p:sp>
          </p:grpSp>
          <p:grpSp>
            <p:nvGrpSpPr>
              <p:cNvPr id="37" name="Group 36"/>
              <p:cNvGrpSpPr/>
              <p:nvPr/>
            </p:nvGrpSpPr>
            <p:grpSpPr>
              <a:xfrm>
                <a:off x="5438737" y="3565579"/>
                <a:ext cx="1325720" cy="1939481"/>
                <a:chOff x="5917412" y="2837704"/>
                <a:chExt cx="1631769" cy="958216"/>
              </a:xfrm>
            </p:grpSpPr>
            <p:sp>
              <p:nvSpPr>
                <p:cNvPr id="38" name="Rectangle 37"/>
                <p:cNvSpPr/>
                <p:nvPr/>
              </p:nvSpPr>
              <p:spPr>
                <a:xfrm>
                  <a:off x="5917412" y="2837704"/>
                  <a:ext cx="1631769" cy="958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a:p>
              </p:txBody>
            </p:sp>
            <p:sp>
              <p:nvSpPr>
                <p:cNvPr id="39" name="Rectangle 38"/>
                <p:cNvSpPr/>
                <p:nvPr/>
              </p:nvSpPr>
              <p:spPr>
                <a:xfrm>
                  <a:off x="5917412" y="2837704"/>
                  <a:ext cx="1631769" cy="958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Recibir las PO</a:t>
                  </a:r>
                </a:p>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Factura</a:t>
                  </a:r>
                </a:p>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Ver la información de pago</a:t>
                  </a:r>
                </a:p>
              </p:txBody>
            </p:sp>
          </p:grpSp>
        </p:grpSp>
        <p:grpSp>
          <p:nvGrpSpPr>
            <p:cNvPr id="9" name="Group 8"/>
            <p:cNvGrpSpPr/>
            <p:nvPr/>
          </p:nvGrpSpPr>
          <p:grpSpPr>
            <a:xfrm>
              <a:off x="4358993" y="1658491"/>
              <a:ext cx="1420133" cy="3445352"/>
              <a:chOff x="3917526" y="2059708"/>
              <a:chExt cx="1420133" cy="3445352"/>
            </a:xfrm>
          </p:grpSpPr>
          <p:sp>
            <p:nvSpPr>
              <p:cNvPr id="27" name="Teardrop 26"/>
              <p:cNvSpPr/>
              <p:nvPr/>
            </p:nvSpPr>
            <p:spPr>
              <a:xfrm rot="2700000">
                <a:off x="3888355" y="2088879"/>
                <a:ext cx="1478475" cy="1420133"/>
              </a:xfrm>
              <a:prstGeom prst="teardrop">
                <a:avLst>
                  <a:gd name="adj" fmla="val 100000"/>
                </a:avLst>
              </a:prstGeom>
              <a:solidFill>
                <a:srgbClr val="FF0000"/>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a:p>
            </p:txBody>
          </p:sp>
          <p:grpSp>
            <p:nvGrpSpPr>
              <p:cNvPr id="28" name="Group 27"/>
              <p:cNvGrpSpPr/>
              <p:nvPr/>
            </p:nvGrpSpPr>
            <p:grpSpPr>
              <a:xfrm>
                <a:off x="3971126" y="2109105"/>
                <a:ext cx="1325720" cy="3395955"/>
                <a:chOff x="3971126" y="2109105"/>
                <a:chExt cx="1325720" cy="3395955"/>
              </a:xfrm>
            </p:grpSpPr>
            <p:grpSp>
              <p:nvGrpSpPr>
                <p:cNvPr id="29" name="Group 28"/>
                <p:cNvGrpSpPr/>
                <p:nvPr/>
              </p:nvGrpSpPr>
              <p:grpSpPr>
                <a:xfrm>
                  <a:off x="3971126" y="2109105"/>
                  <a:ext cx="1325720" cy="1379940"/>
                  <a:chOff x="4110997" y="1115736"/>
                  <a:chExt cx="1631769" cy="1631482"/>
                </a:xfrm>
              </p:grpSpPr>
              <p:sp>
                <p:nvSpPr>
                  <p:cNvPr id="33" name="Oval 32"/>
                  <p:cNvSpPr/>
                  <p:nvPr/>
                </p:nvSpPr>
                <p:spPr>
                  <a:xfrm>
                    <a:off x="4110997" y="1115736"/>
                    <a:ext cx="1631769" cy="1631482"/>
                  </a:xfrm>
                  <a:prstGeom prst="ellipse">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p>
                </p:txBody>
              </p:sp>
              <p:sp>
                <p:nvSpPr>
                  <p:cNvPr id="34" name="Oval 10"/>
                  <p:cNvSpPr/>
                  <p:nvPr/>
                </p:nvSpPr>
                <p:spPr>
                  <a:xfrm>
                    <a:off x="4344107" y="1348849"/>
                    <a:ext cx="1165549" cy="11652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x-none" sz="1600" b="0" i="0" u="none" strike="noStrike" cap="none" baseline="0">
                        <a:solidFill>
                          <a:srgbClr val="000000"/>
                        </a:solidFill>
                        <a:effectLst/>
                        <a:uFillTx/>
                        <a:latin typeface="Calibri"/>
                      </a:rPr>
                      <a:t>Actualizar la cuenta</a:t>
                    </a:r>
                  </a:p>
                </p:txBody>
              </p:sp>
            </p:grpSp>
            <p:grpSp>
              <p:nvGrpSpPr>
                <p:cNvPr id="30" name="Group 29"/>
                <p:cNvGrpSpPr/>
                <p:nvPr/>
              </p:nvGrpSpPr>
              <p:grpSpPr>
                <a:xfrm>
                  <a:off x="3971126" y="3565579"/>
                  <a:ext cx="1325720" cy="1939481"/>
                  <a:chOff x="4110997" y="2837704"/>
                  <a:chExt cx="1631769" cy="958216"/>
                </a:xfrm>
              </p:grpSpPr>
              <p:sp>
                <p:nvSpPr>
                  <p:cNvPr id="31" name="Rectangle 30"/>
                  <p:cNvSpPr/>
                  <p:nvPr/>
                </p:nvSpPr>
                <p:spPr>
                  <a:xfrm>
                    <a:off x="4110997" y="2837704"/>
                    <a:ext cx="1631769" cy="958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a:p>
                </p:txBody>
              </p:sp>
              <p:sp>
                <p:nvSpPr>
                  <p:cNvPr id="32" name="Rectangle 31"/>
                  <p:cNvSpPr/>
                  <p:nvPr/>
                </p:nvSpPr>
                <p:spPr>
                  <a:xfrm>
                    <a:off x="4110997" y="2837704"/>
                    <a:ext cx="1631769" cy="958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Agregar usuarios</a:t>
                    </a:r>
                  </a:p>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Actualizar perfil</a:t>
                    </a:r>
                  </a:p>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Fusionar cuentas</a:t>
                    </a:r>
                  </a:p>
                </p:txBody>
              </p:sp>
            </p:grpSp>
          </p:grpSp>
        </p:grpSp>
        <p:grpSp>
          <p:nvGrpSpPr>
            <p:cNvPr id="10" name="Group 9"/>
            <p:cNvGrpSpPr/>
            <p:nvPr/>
          </p:nvGrpSpPr>
          <p:grpSpPr>
            <a:xfrm>
              <a:off x="2804323" y="1658491"/>
              <a:ext cx="1420133" cy="3445352"/>
              <a:chOff x="2456006" y="2059708"/>
              <a:chExt cx="1420133" cy="3445352"/>
            </a:xfrm>
          </p:grpSpPr>
          <p:sp>
            <p:nvSpPr>
              <p:cNvPr id="20" name="Teardrop 19"/>
              <p:cNvSpPr/>
              <p:nvPr/>
            </p:nvSpPr>
            <p:spPr>
              <a:xfrm rot="2700000">
                <a:off x="2426835" y="2088879"/>
                <a:ext cx="1478475" cy="1420133"/>
              </a:xfrm>
              <a:prstGeom prst="teardrop">
                <a:avLst>
                  <a:gd name="adj" fmla="val 100000"/>
                </a:avLst>
              </a:prstGeom>
              <a:solidFill>
                <a:srgbClr val="BC0000"/>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a:p>
            </p:txBody>
          </p:sp>
          <p:grpSp>
            <p:nvGrpSpPr>
              <p:cNvPr id="21" name="Group 20"/>
              <p:cNvGrpSpPr/>
              <p:nvPr/>
            </p:nvGrpSpPr>
            <p:grpSpPr>
              <a:xfrm>
                <a:off x="2503516" y="2109105"/>
                <a:ext cx="1325720" cy="1379940"/>
                <a:chOff x="2304582" y="1115736"/>
                <a:chExt cx="1631769" cy="1631482"/>
              </a:xfrm>
            </p:grpSpPr>
            <p:sp>
              <p:nvSpPr>
                <p:cNvPr id="25" name="Oval 24"/>
                <p:cNvSpPr/>
                <p:nvPr/>
              </p:nvSpPr>
              <p:spPr>
                <a:xfrm>
                  <a:off x="2304582" y="1115736"/>
                  <a:ext cx="1631769" cy="1631482"/>
                </a:xfrm>
                <a:prstGeom prst="ellipse">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p>
              </p:txBody>
            </p:sp>
            <p:sp>
              <p:nvSpPr>
                <p:cNvPr id="26" name="Oval 15"/>
                <p:cNvSpPr/>
                <p:nvPr/>
              </p:nvSpPr>
              <p:spPr>
                <a:xfrm>
                  <a:off x="2537692" y="1348849"/>
                  <a:ext cx="1165549" cy="11652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x-none" sz="1600" b="0" i="0" u="none" strike="noStrike" cap="none" baseline="0" dirty="0">
                      <a:solidFill>
                        <a:srgbClr val="000000"/>
                      </a:solidFill>
                      <a:effectLst/>
                      <a:uFillTx/>
                      <a:latin typeface="Calibri"/>
                    </a:rPr>
                    <a:t>Aceptar invitación a CSP</a:t>
                  </a:r>
                </a:p>
              </p:txBody>
            </p:sp>
          </p:grpSp>
          <p:grpSp>
            <p:nvGrpSpPr>
              <p:cNvPr id="22" name="Group 21"/>
              <p:cNvGrpSpPr/>
              <p:nvPr/>
            </p:nvGrpSpPr>
            <p:grpSpPr>
              <a:xfrm>
                <a:off x="2503516" y="3565579"/>
                <a:ext cx="1325720" cy="1939481"/>
                <a:chOff x="2304582" y="2837704"/>
                <a:chExt cx="1631769" cy="958216"/>
              </a:xfrm>
            </p:grpSpPr>
            <p:sp>
              <p:nvSpPr>
                <p:cNvPr id="23" name="Rectangle 22"/>
                <p:cNvSpPr/>
                <p:nvPr/>
              </p:nvSpPr>
              <p:spPr>
                <a:xfrm>
                  <a:off x="2304582" y="2837704"/>
                  <a:ext cx="1631769" cy="958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a:p>
              </p:txBody>
            </p:sp>
            <p:sp>
              <p:nvSpPr>
                <p:cNvPr id="24" name="Rectangle 23"/>
                <p:cNvSpPr/>
                <p:nvPr/>
              </p:nvSpPr>
              <p:spPr>
                <a:xfrm>
                  <a:off x="2304582" y="2837704"/>
                  <a:ext cx="1631769" cy="958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12713" lvl="1" indent="-112713" algn="l" defTabSz="444500">
                    <a:lnSpc>
                      <a:spcPct val="90000"/>
                    </a:lnSpc>
                    <a:spcBef>
                      <a:spcPct val="0"/>
                    </a:spcBef>
                    <a:spcAft>
                      <a:spcPct val="15000"/>
                    </a:spcAft>
                    <a:buChar char="•"/>
                  </a:pPr>
                  <a:r>
                    <a:rPr lang="x-none" sz="1200" b="0" i="0" u="none" strike="noStrike" cap="none" baseline="0" dirty="0">
                      <a:solidFill>
                        <a:srgbClr val="000000"/>
                      </a:solidFill>
                      <a:effectLst/>
                      <a:uFillTx/>
                      <a:latin typeface="Calibri"/>
                    </a:rPr>
                    <a:t>Vendrán de </a:t>
                  </a:r>
                  <a:r>
                    <a:rPr lang="x-none" sz="1200" b="0" i="0" u="none" strike="noStrike" cap="none" baseline="0" dirty="0">
                      <a:solidFill>
                        <a:srgbClr val="FF0000"/>
                      </a:solidFill>
                      <a:effectLst/>
                      <a:uFillTx/>
                      <a:latin typeface="Calibri"/>
                    </a:rPr>
                    <a:t>“Supplier Coupa Enablement”</a:t>
                  </a:r>
                  <a:r>
                    <a:rPr lang="x-none" b="0" i="0" u="none" strike="noStrike" cap="none" baseline="0" dirty="0">
                      <a:effectLst/>
                      <a:uFillTx/>
                    </a:rPr>
                    <a:t> </a:t>
                  </a:r>
                  <a:r>
                    <a:rPr lang="x-none" sz="1200" dirty="0">
                      <a:solidFill>
                        <a:srgbClr val="000000"/>
                      </a:solidFill>
                      <a:latin typeface="Calibri"/>
                    </a:rPr>
                    <a:t>(Habilitación de proveedor de Coupa)</a:t>
                  </a:r>
                </a:p>
                <a:p>
                  <a:pPr marL="112713" lvl="1" indent="-112713" algn="l" defTabSz="444500">
                    <a:lnSpc>
                      <a:spcPct val="90000"/>
                    </a:lnSpc>
                    <a:spcBef>
                      <a:spcPct val="0"/>
                    </a:spcBef>
                    <a:spcAft>
                      <a:spcPct val="15000"/>
                    </a:spcAft>
                    <a:buChar char="•"/>
                  </a:pPr>
                  <a:r>
                    <a:rPr lang="x-none" sz="1200" dirty="0">
                      <a:solidFill>
                        <a:srgbClr val="000000"/>
                      </a:solidFill>
                      <a:latin typeface="Calibri"/>
                    </a:rPr>
                    <a:t>Se entregará al </a:t>
                  </a:r>
                  <a:r>
                    <a:rPr lang="x-none" sz="1200" b="0" i="0" u="none" strike="noStrike" cap="none" baseline="0" dirty="0">
                      <a:solidFill>
                        <a:srgbClr val="000000"/>
                      </a:solidFill>
                      <a:effectLst/>
                      <a:uFillTx/>
                      <a:latin typeface="Calibri"/>
                    </a:rPr>
                    <a:t>contacto principal</a:t>
                  </a:r>
                </a:p>
                <a:p>
                  <a:pPr marL="112713" lvl="1" indent="-112713" algn="l" defTabSz="444500">
                    <a:lnSpc>
                      <a:spcPct val="90000"/>
                    </a:lnSpc>
                    <a:spcBef>
                      <a:spcPct val="0"/>
                    </a:spcBef>
                    <a:spcAft>
                      <a:spcPct val="15000"/>
                    </a:spcAft>
                    <a:buChar char="•"/>
                  </a:pPr>
                  <a:r>
                    <a:rPr lang="x-none" sz="1200" b="0" i="0" u="none" strike="noStrike" cap="none" baseline="0" dirty="0">
                      <a:solidFill>
                        <a:srgbClr val="000000"/>
                      </a:solidFill>
                      <a:effectLst/>
                      <a:uFillTx/>
                      <a:latin typeface="Calibri"/>
                    </a:rPr>
                    <a:t>Puede llegar al correo basura</a:t>
                  </a:r>
                </a:p>
                <a:p>
                  <a:pPr marL="112713" lvl="1" indent="-112713" algn="l" defTabSz="444500">
                    <a:lnSpc>
                      <a:spcPct val="90000"/>
                    </a:lnSpc>
                    <a:spcBef>
                      <a:spcPct val="0"/>
                    </a:spcBef>
                    <a:spcAft>
                      <a:spcPct val="15000"/>
                    </a:spcAft>
                    <a:buChar char="•"/>
                  </a:pPr>
                  <a:r>
                    <a:rPr lang="x-none" sz="1200" b="0" i="0" u="none" strike="noStrike" cap="none" baseline="0" dirty="0">
                      <a:solidFill>
                        <a:srgbClr val="000000"/>
                      </a:solidFill>
                      <a:effectLst/>
                      <a:uFillTx/>
                      <a:latin typeface="Calibri"/>
                    </a:rPr>
                    <a:t>Debe ser una dirección única de correo electrónico</a:t>
                  </a:r>
                </a:p>
              </p:txBody>
            </p:sp>
          </p:grpSp>
        </p:grpSp>
        <p:grpSp>
          <p:nvGrpSpPr>
            <p:cNvPr id="11" name="Group 10"/>
            <p:cNvGrpSpPr/>
            <p:nvPr/>
          </p:nvGrpSpPr>
          <p:grpSpPr>
            <a:xfrm>
              <a:off x="1249653" y="1658491"/>
              <a:ext cx="1420133" cy="3445352"/>
              <a:chOff x="988396" y="2059708"/>
              <a:chExt cx="1420133" cy="3445352"/>
            </a:xfrm>
          </p:grpSpPr>
          <p:sp>
            <p:nvSpPr>
              <p:cNvPr id="12" name="Teardrop 11"/>
              <p:cNvSpPr/>
              <p:nvPr/>
            </p:nvSpPr>
            <p:spPr>
              <a:xfrm rot="2700000">
                <a:off x="959225" y="2088879"/>
                <a:ext cx="1478475" cy="1420133"/>
              </a:xfrm>
              <a:prstGeom prst="teardrop">
                <a:avLst>
                  <a:gd name="adj" fmla="val 100000"/>
                </a:avLst>
              </a:prstGeom>
              <a:solidFill>
                <a:srgbClr val="820000"/>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a:p>
            </p:txBody>
          </p:sp>
          <p:grpSp>
            <p:nvGrpSpPr>
              <p:cNvPr id="13" name="Group 12"/>
              <p:cNvGrpSpPr/>
              <p:nvPr/>
            </p:nvGrpSpPr>
            <p:grpSpPr>
              <a:xfrm>
                <a:off x="1035907" y="2109105"/>
                <a:ext cx="1325720" cy="3395955"/>
                <a:chOff x="1035907" y="2109105"/>
                <a:chExt cx="1325720" cy="3395955"/>
              </a:xfrm>
            </p:grpSpPr>
            <p:grpSp>
              <p:nvGrpSpPr>
                <p:cNvPr id="14" name="Group 13"/>
                <p:cNvGrpSpPr/>
                <p:nvPr/>
              </p:nvGrpSpPr>
              <p:grpSpPr>
                <a:xfrm>
                  <a:off x="1035907" y="2109105"/>
                  <a:ext cx="1325720" cy="1379940"/>
                  <a:chOff x="498168" y="1115736"/>
                  <a:chExt cx="1631769" cy="1631482"/>
                </a:xfrm>
              </p:grpSpPr>
              <p:sp>
                <p:nvSpPr>
                  <p:cNvPr id="18" name="Oval 17"/>
                  <p:cNvSpPr/>
                  <p:nvPr/>
                </p:nvSpPr>
                <p:spPr>
                  <a:xfrm>
                    <a:off x="498168" y="1115736"/>
                    <a:ext cx="1631769" cy="1631482"/>
                  </a:xfrm>
                  <a:prstGeom prst="ellipse">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a:p>
                </p:txBody>
              </p:sp>
              <p:sp>
                <p:nvSpPr>
                  <p:cNvPr id="19" name="Oval 20"/>
                  <p:cNvSpPr/>
                  <p:nvPr/>
                </p:nvSpPr>
                <p:spPr>
                  <a:xfrm>
                    <a:off x="731278" y="1348849"/>
                    <a:ext cx="1165549" cy="11652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x-none" sz="1400" b="0" i="0" u="none" strike="noStrike" cap="none" baseline="0" dirty="0">
                        <a:solidFill>
                          <a:srgbClr val="000000"/>
                        </a:solidFill>
                        <a:effectLst/>
                        <a:uFillTx/>
                        <a:latin typeface="Calibri"/>
                      </a:rPr>
                      <a:t>Actualizar la información de contacto</a:t>
                    </a:r>
                  </a:p>
                </p:txBody>
              </p:sp>
            </p:grpSp>
            <p:grpSp>
              <p:nvGrpSpPr>
                <p:cNvPr id="15" name="Group 14"/>
                <p:cNvGrpSpPr/>
                <p:nvPr/>
              </p:nvGrpSpPr>
              <p:grpSpPr>
                <a:xfrm>
                  <a:off x="1035907" y="3565579"/>
                  <a:ext cx="1325720" cy="1939481"/>
                  <a:chOff x="498168" y="2837704"/>
                  <a:chExt cx="1631769" cy="958216"/>
                </a:xfrm>
              </p:grpSpPr>
              <p:sp>
                <p:nvSpPr>
                  <p:cNvPr id="16" name="Rectangle 15"/>
                  <p:cNvSpPr/>
                  <p:nvPr/>
                </p:nvSpPr>
                <p:spPr>
                  <a:xfrm>
                    <a:off x="498168" y="2837704"/>
                    <a:ext cx="1631769" cy="958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a:p>
                </p:txBody>
              </p:sp>
              <p:sp>
                <p:nvSpPr>
                  <p:cNvPr id="17" name="Rectangle 16"/>
                  <p:cNvSpPr/>
                  <p:nvPr/>
                </p:nvSpPr>
                <p:spPr>
                  <a:xfrm>
                    <a:off x="498168" y="2837704"/>
                    <a:ext cx="1631769" cy="958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Notificar al equipo de Habilitación de Proveedores acerca de los contactos clave*</a:t>
                    </a:r>
                  </a:p>
                  <a:p>
                    <a:pPr marL="112713" lvl="1" indent="-112713" algn="l" defTabSz="444500">
                      <a:lnSpc>
                        <a:spcPct val="90000"/>
                      </a:lnSpc>
                      <a:spcBef>
                        <a:spcPct val="0"/>
                      </a:spcBef>
                      <a:spcAft>
                        <a:spcPct val="15000"/>
                      </a:spcAft>
                      <a:buChar char="•"/>
                    </a:pPr>
                    <a:r>
                      <a:rPr lang="x-none" sz="1200" b="0" i="0" u="none" strike="noStrike" cap="none" baseline="0">
                        <a:solidFill>
                          <a:srgbClr val="000000"/>
                        </a:solidFill>
                        <a:effectLst/>
                        <a:uFillTx/>
                        <a:latin typeface="Calibri"/>
                      </a:rPr>
                      <a:t>Contacto principal, correo electrónico de la PO, correo electrónico de factura, información bancaria</a:t>
                    </a:r>
                  </a:p>
                </p:txBody>
              </p:sp>
            </p:grpSp>
          </p:grpSp>
        </p:grpSp>
      </p:grpSp>
    </p:spTree>
    <p:extLst>
      <p:ext uri="{BB962C8B-B14F-4D97-AF65-F5344CB8AC3E}">
        <p14:creationId xmlns:p14="http://schemas.microsoft.com/office/powerpoint/2010/main" val="39985171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12</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00000" y="3600000"/>
            <a:ext cx="3966362" cy="1189909"/>
          </a:xfrm>
          <a:prstGeom prst="rect">
            <a:avLst/>
          </a:prstGeom>
          <a:noFill/>
        </p:spPr>
        <p:txBody>
          <a:bodyPr wrap="square" rtlCol="0">
            <a:spAutoFit/>
          </a:bodyPr>
          <a:lstStyle/>
          <a:p>
            <a:r>
              <a:rPr lang="x-none" sz="3600" b="1" i="0" u="none" strike="noStrike" cap="none" baseline="0">
                <a:solidFill>
                  <a:srgbClr val="000000"/>
                </a:solidFill>
                <a:effectLst/>
                <a:uFillTx/>
                <a:latin typeface="Arial"/>
              </a:rPr>
              <a:t>Actualización de perfil</a:t>
            </a:r>
          </a:p>
        </p:txBody>
      </p:sp>
    </p:spTree>
    <p:extLst>
      <p:ext uri="{BB962C8B-B14F-4D97-AF65-F5344CB8AC3E}">
        <p14:creationId xmlns:p14="http://schemas.microsoft.com/office/powerpoint/2010/main" val="38689458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Actualización de perfil</a:t>
            </a:r>
          </a:p>
        </p:txBody>
      </p:sp>
      <p:sp>
        <p:nvSpPr>
          <p:cNvPr id="5" name="TextBox 4"/>
          <p:cNvSpPr txBox="1"/>
          <p:nvPr/>
        </p:nvSpPr>
        <p:spPr>
          <a:xfrm>
            <a:off x="180000" y="720000"/>
            <a:ext cx="8393333" cy="579699"/>
          </a:xfrm>
          <a:prstGeom prst="rect">
            <a:avLst/>
          </a:prstGeom>
          <a:noFill/>
        </p:spPr>
        <p:txBody>
          <a:bodyPr wrap="square" rtlCol="0">
            <a:spAutoFit/>
          </a:bodyPr>
          <a:lstStyle/>
          <a:p>
            <a:pPr marL="285750" indent="-285750">
              <a:buFont typeface="Wingdings" pitchFamily="2" charset="2"/>
              <a:buChar char="§"/>
            </a:pPr>
            <a:r>
              <a:rPr lang="x-none" sz="1600" b="0" i="0" u="none" strike="noStrike" cap="none" baseline="0">
                <a:solidFill>
                  <a:srgbClr val="000000"/>
                </a:solidFill>
                <a:effectLst/>
                <a:uFillTx/>
                <a:latin typeface="Calibri"/>
              </a:rPr>
              <a:t>La información incluida en su perfil es visible en la página principal cuando inicie sesión en CSP.</a:t>
            </a:r>
          </a:p>
        </p:txBody>
      </p:sp>
      <p:sp>
        <p:nvSpPr>
          <p:cNvPr id="3" name="Slide Number Placeholder 2"/>
          <p:cNvSpPr>
            <a:spLocks noGrp="1"/>
          </p:cNvSpPr>
          <p:nvPr>
            <p:ph type="sldNum" sz="quarter" idx="12"/>
          </p:nvPr>
        </p:nvSpPr>
        <p:spPr>
          <a:xfrm>
            <a:off x="3581400" y="6353623"/>
            <a:ext cx="2133600" cy="365125"/>
          </a:xfrm>
        </p:spPr>
        <p:txBody>
          <a:bodyPr/>
          <a:lstStyle/>
          <a:p>
            <a:pPr algn="ctr"/>
            <a:fld id="{B6F15528-21DE-4FAA-801E-634DDDAF4B2B}" type="slidenum">
              <a:rPr lang="en-US" smtClean="0"/>
              <a:pPr algn="ctr"/>
              <a:t>13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9150" y="1115923"/>
            <a:ext cx="6800850" cy="516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452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Actualización de perfil</a:t>
            </a:r>
          </a:p>
        </p:txBody>
      </p:sp>
      <p:sp>
        <p:nvSpPr>
          <p:cNvPr id="8" name="TextBox 7"/>
          <p:cNvSpPr txBox="1"/>
          <p:nvPr/>
        </p:nvSpPr>
        <p:spPr>
          <a:xfrm>
            <a:off x="180000" y="720000"/>
            <a:ext cx="8393333" cy="1067867"/>
          </a:xfrm>
          <a:prstGeom prst="rect">
            <a:avLst/>
          </a:prstGeom>
          <a:noFill/>
        </p:spPr>
        <p:txBody>
          <a:bodyPr wrap="square" rtlCol="0">
            <a:spAutoFit/>
          </a:bodyPr>
          <a:lstStyle/>
          <a:p>
            <a:pPr marL="285750" indent="-285750">
              <a:buFont typeface="Wingdings" pitchFamily="2" charset="2"/>
              <a:buChar char="§"/>
            </a:pPr>
            <a:r>
              <a:rPr lang="x-none" sz="1600" b="0" i="0" u="none" strike="noStrike" cap="none" baseline="0">
                <a:solidFill>
                  <a:srgbClr val="000000"/>
                </a:solidFill>
                <a:effectLst/>
                <a:uFillTx/>
                <a:latin typeface="Calibri"/>
              </a:rPr>
              <a:t>Puede configurar su perfil como público o ajustarlo a cada cliente por separado.</a:t>
            </a:r>
          </a:p>
          <a:p>
            <a:pPr marL="285750" indent="-285750">
              <a:buFont typeface="Wingdings" pitchFamily="2" charset="2"/>
              <a:buChar char="§"/>
            </a:pPr>
            <a:r>
              <a:rPr lang="x-none" sz="1600" b="0" i="0" u="none" strike="noStrike" cap="none" baseline="0">
                <a:solidFill>
                  <a:srgbClr val="000000"/>
                </a:solidFill>
                <a:effectLst/>
                <a:uFillTx/>
                <a:latin typeface="Calibri"/>
              </a:rPr>
              <a:t>La dirección y la información de contacto pueden actualizarse directamente a través de CSP. Solo la información bancaria no puede cambiarse de esta manera.</a:t>
            </a:r>
          </a:p>
          <a:p>
            <a:endParaRPr lang="en-GB" sz="1600"/>
          </a:p>
        </p:txBody>
      </p:sp>
      <p:sp>
        <p:nvSpPr>
          <p:cNvPr id="2" name="Slide Number Placeholder 1"/>
          <p:cNvSpPr>
            <a:spLocks noGrp="1"/>
          </p:cNvSpPr>
          <p:nvPr>
            <p:ph type="sldNum" sz="quarter" idx="12"/>
          </p:nvPr>
        </p:nvSpPr>
        <p:spPr>
          <a:xfrm>
            <a:off x="3505200" y="6324600"/>
            <a:ext cx="2133600" cy="365125"/>
          </a:xfrm>
        </p:spPr>
        <p:txBody>
          <a:bodyPr/>
          <a:lstStyle/>
          <a:p>
            <a:fld id="{B6F15528-21DE-4FAA-801E-634DDDAF4B2B}" type="slidenum">
              <a:rPr lang="en-US" smtClean="0"/>
              <a:t>14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272" y="1600200"/>
            <a:ext cx="7775292" cy="484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9710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15</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Actualización de perfil</a:t>
            </a:r>
          </a:p>
        </p:txBody>
      </p:sp>
      <p:sp>
        <p:nvSpPr>
          <p:cNvPr id="6" name="TextBox 5"/>
          <p:cNvSpPr txBox="1"/>
          <p:nvPr/>
        </p:nvSpPr>
        <p:spPr>
          <a:xfrm>
            <a:off x="175807" y="720000"/>
            <a:ext cx="8393333" cy="1615827"/>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Al elegir “</a:t>
            </a:r>
            <a:r>
              <a:rPr lang="x-none" sz="1400" b="1" i="0" u="none" strike="noStrike" cap="none" baseline="0" dirty="0">
                <a:solidFill>
                  <a:srgbClr val="000000"/>
                </a:solidFill>
                <a:effectLst/>
                <a:uFillTx/>
                <a:latin typeface="Calibri"/>
              </a:rPr>
              <a:t>Edit profile</a:t>
            </a:r>
            <a:r>
              <a:rPr lang="x-none" sz="1400" b="0" i="0" u="none" strike="noStrike" cap="none" baseline="0" dirty="0">
                <a:solidFill>
                  <a:srgbClr val="000000"/>
                </a:solidFill>
                <a:effectLst/>
                <a:uFillTx/>
                <a:latin typeface="Calibri"/>
              </a:rPr>
              <a:t>” (Editar perfil), puede actualizar la información general sobre su empresa.</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Aquí puede elegir si actualiza su perfil público o uno visible para un cliente específico.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Los campos obligatorios están marcados con un asterisco rojo (por ej. Nombre, Dirección, Contacto principal).</a:t>
            </a:r>
          </a:p>
          <a:p>
            <a:pPr marL="285750" indent="-285750">
              <a:buFont typeface="Wingdings" pitchFamily="2" charset="2"/>
              <a:buChar char="§"/>
            </a:pPr>
            <a:endParaRPr lang="en-US" sz="1600" dirty="0"/>
          </a:p>
          <a:p>
            <a:pPr marL="285750" indent="-285750">
              <a:buFont typeface="Wingdings" pitchFamily="2" charset="2"/>
              <a:buChar char="§"/>
            </a:pPr>
            <a:endParaRPr lang="en-GB"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955675"/>
            <a:ext cx="6858000" cy="440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0593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16</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00001" y="3600000"/>
            <a:ext cx="5186782" cy="640720"/>
          </a:xfrm>
          <a:prstGeom prst="rect">
            <a:avLst/>
          </a:prstGeom>
          <a:noFill/>
        </p:spPr>
        <p:txBody>
          <a:bodyPr wrap="square" rtlCol="0">
            <a:spAutoFit/>
          </a:bodyPr>
          <a:lstStyle/>
          <a:p>
            <a:r>
              <a:rPr lang="x-none" sz="3600" b="1" i="0" u="none" strike="noStrike" cap="none" baseline="0">
                <a:solidFill>
                  <a:srgbClr val="000000"/>
                </a:solidFill>
                <a:effectLst/>
                <a:uFillTx/>
                <a:latin typeface="Arial"/>
              </a:rPr>
              <a:t>Recibir y ver órdenes</a:t>
            </a:r>
          </a:p>
        </p:txBody>
      </p:sp>
    </p:spTree>
    <p:extLst>
      <p:ext uri="{BB962C8B-B14F-4D97-AF65-F5344CB8AC3E}">
        <p14:creationId xmlns:p14="http://schemas.microsoft.com/office/powerpoint/2010/main" val="27581362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17</a:t>
            </a:fld>
            <a:endParaRPr lang="en-US"/>
          </a:p>
        </p:txBody>
      </p:sp>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a:t>
            </a:r>
          </a:p>
        </p:txBody>
      </p:sp>
      <p:sp>
        <p:nvSpPr>
          <p:cNvPr id="6" name="TextBox 5"/>
          <p:cNvSpPr txBox="1"/>
          <p:nvPr/>
        </p:nvSpPr>
        <p:spPr>
          <a:xfrm>
            <a:off x="175807" y="720000"/>
            <a:ext cx="8393333" cy="1351588"/>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Haga clic en “</a:t>
            </a:r>
            <a:r>
              <a:rPr lang="x-none" sz="1400" b="1" i="0" u="none" strike="noStrike" cap="none" baseline="0" dirty="0">
                <a:solidFill>
                  <a:srgbClr val="000000"/>
                </a:solidFill>
                <a:effectLst/>
                <a:uFillTx/>
                <a:latin typeface="Calibri"/>
              </a:rPr>
              <a:t>Orders</a:t>
            </a:r>
            <a:r>
              <a:rPr lang="x-none" sz="1400" b="0" i="0" u="none" strike="noStrike" cap="none" baseline="0" dirty="0">
                <a:solidFill>
                  <a:srgbClr val="000000"/>
                </a:solidFill>
                <a:effectLst/>
                <a:uFillTx/>
                <a:latin typeface="Calibri"/>
              </a:rPr>
              <a:t>” (Órdenes) en la barra del menú - puede revisar las Órdenes de compra que ha recibido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Puede elegir revisar las órdenes de diferentes clientes.</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Aquí también puede configurar la entrega de las PO – si está interesado en esta opción, comuníquese con </a:t>
            </a:r>
            <a:r>
              <a:rPr lang="x-none" sz="1400" b="1" i="0" u="none" strike="noStrike" cap="none" baseline="0" dirty="0">
                <a:solidFill>
                  <a:srgbClr val="E60000"/>
                </a:solidFill>
                <a:effectLst/>
                <a:uFillTx/>
                <a:latin typeface="Calibri"/>
              </a:rPr>
              <a:t>gsmhelpdesk@aon.com</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858" y="2241179"/>
            <a:ext cx="7808742" cy="370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3260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18</a:t>
            </a:fld>
            <a:endParaRPr lang="en-US"/>
          </a:p>
        </p:txBody>
      </p:sp>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a:t>
            </a:r>
          </a:p>
        </p:txBody>
      </p:sp>
      <p:sp>
        <p:nvSpPr>
          <p:cNvPr id="6" name="TextBox 5"/>
          <p:cNvSpPr txBox="1"/>
          <p:nvPr/>
        </p:nvSpPr>
        <p:spPr>
          <a:xfrm>
            <a:off x="175807" y="720000"/>
            <a:ext cx="8393333" cy="1327206"/>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800" b="0" i="0" u="none" strike="noStrike" cap="none" baseline="0">
                <a:solidFill>
                  <a:srgbClr val="000000"/>
                </a:solidFill>
                <a:effectLst/>
                <a:uFillTx/>
                <a:latin typeface="Calibri"/>
              </a:rPr>
              <a:t>Seleccione una PO al hacer clic en su número en la columna “</a:t>
            </a:r>
            <a:r>
              <a:rPr lang="x-none" sz="1800" b="1" i="0" u="none" strike="noStrike" cap="none" baseline="0">
                <a:solidFill>
                  <a:srgbClr val="000000"/>
                </a:solidFill>
                <a:effectLst/>
                <a:uFillTx/>
                <a:latin typeface="Calibri"/>
              </a:rPr>
              <a:t>PO Number</a:t>
            </a:r>
            <a:r>
              <a:rPr lang="x-none" sz="1800" b="0" i="0" u="none" strike="noStrike" cap="none" baseline="0">
                <a:solidFill>
                  <a:srgbClr val="000000"/>
                </a:solidFill>
                <a:effectLst/>
                <a:uFillTx/>
                <a:latin typeface="Calibri"/>
              </a:rPr>
              <a:t>” (Número de PO).</a:t>
            </a:r>
          </a:p>
          <a:p>
            <a:pPr marL="285750" indent="-285750" algn="just">
              <a:lnSpc>
                <a:spcPct val="150000"/>
              </a:lnSpc>
              <a:buFont typeface="Wingdings" pitchFamily="2" charset="2"/>
              <a:buChar char="§"/>
            </a:pPr>
            <a:r>
              <a:rPr lang="x-none" sz="1800" b="0" i="0" u="none" strike="noStrike" cap="none" baseline="0">
                <a:solidFill>
                  <a:srgbClr val="000000"/>
                </a:solidFill>
                <a:effectLst/>
                <a:uFillTx/>
                <a:latin typeface="Calibri"/>
              </a:rPr>
              <a:t>Utilice el menú de búsqueda para encontrar la PO.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602" y="2057400"/>
            <a:ext cx="872685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821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a:t>
            </a:r>
          </a:p>
        </p:txBody>
      </p:sp>
      <p:sp>
        <p:nvSpPr>
          <p:cNvPr id="2" name="TextBox 1"/>
          <p:cNvSpPr txBox="1"/>
          <p:nvPr/>
        </p:nvSpPr>
        <p:spPr>
          <a:xfrm>
            <a:off x="5223292" y="5829"/>
            <a:ext cx="3706207" cy="4401205"/>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Puede verificar la información de la PO y la dirección de envío.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Haga clic en la casilla de marcación “</a:t>
            </a:r>
            <a:r>
              <a:rPr lang="x-none" sz="1400" b="1" i="0" u="none" strike="noStrike" cap="none" baseline="0" dirty="0">
                <a:solidFill>
                  <a:srgbClr val="000000"/>
                </a:solidFill>
                <a:effectLst/>
                <a:uFillTx/>
                <a:latin typeface="Calibri"/>
              </a:rPr>
              <a:t>Acknowledged</a:t>
            </a:r>
            <a:r>
              <a:rPr lang="x-none" sz="1400" b="0" i="0" u="none" strike="noStrike" cap="none" baseline="0" dirty="0">
                <a:solidFill>
                  <a:srgbClr val="000000"/>
                </a:solidFill>
                <a:effectLst/>
                <a:uFillTx/>
                <a:latin typeface="Calibri"/>
              </a:rPr>
              <a:t>” (Recibido) para notificar al cliente que ha recibido la PO.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La sección “</a:t>
            </a:r>
            <a:r>
              <a:rPr lang="x-none" sz="1400" b="1" i="0" u="none" strike="noStrike" cap="none" baseline="0" dirty="0">
                <a:solidFill>
                  <a:srgbClr val="000000"/>
                </a:solidFill>
                <a:effectLst/>
                <a:uFillTx/>
                <a:latin typeface="Calibri"/>
              </a:rPr>
              <a:t>Invoiced</a:t>
            </a:r>
            <a:r>
              <a:rPr lang="x-none" sz="1400" b="0" i="0" u="none" strike="noStrike" cap="none" baseline="0" dirty="0">
                <a:solidFill>
                  <a:srgbClr val="000000"/>
                </a:solidFill>
                <a:effectLst/>
                <a:uFillTx/>
                <a:latin typeface="Calibri"/>
              </a:rPr>
              <a:t>” (Facturado) indica si alguna parte de la PO ya ha sido facturada o no (en el caso de múltiples facturas).</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Haga clic en el botón “</a:t>
            </a:r>
            <a:r>
              <a:rPr lang="x-none" sz="1400" b="1" i="0" u="none" strike="noStrike" cap="none" baseline="0" dirty="0">
                <a:solidFill>
                  <a:srgbClr val="000000"/>
                </a:solidFill>
                <a:effectLst/>
                <a:uFillTx/>
                <a:latin typeface="Calibri"/>
              </a:rPr>
              <a:t>Advanced</a:t>
            </a:r>
            <a:r>
              <a:rPr lang="x-none" sz="1400" b="0" i="0" u="none" strike="noStrike" cap="none" baseline="0" dirty="0">
                <a:solidFill>
                  <a:srgbClr val="000000"/>
                </a:solidFill>
                <a:effectLst/>
                <a:uFillTx/>
                <a:latin typeface="Calibri"/>
              </a:rPr>
              <a:t>” (Avanzado) para filtrar las líneas de órdenes.</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Al utilizar “</a:t>
            </a:r>
            <a:r>
              <a:rPr lang="x-none" sz="1400" b="1" i="0" u="none" strike="noStrike" cap="none" baseline="0" dirty="0">
                <a:solidFill>
                  <a:srgbClr val="000000"/>
                </a:solidFill>
                <a:effectLst/>
                <a:uFillTx/>
                <a:latin typeface="Calibri"/>
              </a:rPr>
              <a:t>Sort by</a:t>
            </a:r>
            <a:r>
              <a:rPr lang="x-none" sz="1400" b="0" i="0" u="none" strike="noStrike" cap="none" baseline="0" dirty="0">
                <a:solidFill>
                  <a:srgbClr val="000000"/>
                </a:solidFill>
                <a:effectLst/>
                <a:uFillTx/>
                <a:latin typeface="Calibri"/>
              </a:rPr>
              <a:t>” (Ordenar por), puede ajustar la vista de las líneas al ordenarlas.</a:t>
            </a:r>
          </a:p>
          <a:p>
            <a:pPr marL="285750" indent="-285750">
              <a:buFont typeface="Arial" panose="020B0604020202020204" pitchFamily="34" charset="0"/>
              <a:buChar char="•"/>
            </a:pPr>
            <a:endParaRPr lang="en-US" sz="1200" dirty="0"/>
          </a:p>
          <a:p>
            <a:endParaRPr lang="en-GB" sz="1200" dirty="0"/>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19</a:t>
            </a:fld>
            <a:endParaRPr lang="en-US"/>
          </a:p>
        </p:txBody>
      </p:sp>
      <p:sp>
        <p:nvSpPr>
          <p:cNvPr id="6" name="TextBox 5"/>
          <p:cNvSpPr txBox="1"/>
          <p:nvPr/>
        </p:nvSpPr>
        <p:spPr>
          <a:xfrm>
            <a:off x="5344886" y="4198838"/>
            <a:ext cx="3301671" cy="2308324"/>
          </a:xfrm>
          <a:prstGeom prst="rect">
            <a:avLst/>
          </a:prstGeom>
          <a:noFill/>
        </p:spPr>
        <p:txBody>
          <a:bodyPr wrap="square" rtlCol="0">
            <a:spAutoFit/>
          </a:bodyPr>
          <a:lstStyle/>
          <a:p>
            <a:pPr algn="just">
              <a:lnSpc>
                <a:spcPct val="150000"/>
              </a:lnSpc>
            </a:pPr>
            <a:r>
              <a:rPr lang="x-none" sz="1400" b="0" i="0" u="none" strike="noStrike" cap="none" baseline="0" dirty="0">
                <a:solidFill>
                  <a:srgbClr val="000000"/>
                </a:solidFill>
                <a:effectLst/>
                <a:uFillTx/>
                <a:latin typeface="Calibri"/>
              </a:rPr>
              <a:t>También puede:</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Imprimir la PO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Crear la factura directamente desde esta página</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Agregar un comentario para un solicitante</a:t>
            </a:r>
          </a:p>
          <a:p>
            <a:pPr marL="285750" indent="-285750">
              <a:buFont typeface="Arial" panose="020B0604020202020204" pitchFamily="34" charset="0"/>
              <a:buChar char="•"/>
            </a:pPr>
            <a:endParaRPr lang="en-GB" sz="16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914400"/>
            <a:ext cx="5105400" cy="4599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571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2</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Índice</a:t>
            </a:r>
          </a:p>
        </p:txBody>
      </p:sp>
      <p:sp>
        <p:nvSpPr>
          <p:cNvPr id="4" name="TextBox 3"/>
          <p:cNvSpPr txBox="1"/>
          <p:nvPr/>
        </p:nvSpPr>
        <p:spPr>
          <a:xfrm>
            <a:off x="180000" y="720000"/>
            <a:ext cx="8542935" cy="5308822"/>
          </a:xfrm>
          <a:prstGeom prst="rect">
            <a:avLst/>
          </a:prstGeom>
          <a:noFill/>
        </p:spPr>
        <p:txBody>
          <a:bodyPr wrap="square" rtlCol="0">
            <a:spAutoFit/>
          </a:bodyPr>
          <a:lstStyle/>
          <a:p>
            <a:pPr marL="285750" indent="-285750">
              <a:buFont typeface="Wingdings" pitchFamily="2" charset="2"/>
              <a:buChar char="§"/>
            </a:pPr>
            <a:r>
              <a:rPr lang="x-none" sz="1800" b="0" i="0" u="none" strike="noStrike" cap="none" baseline="0">
                <a:solidFill>
                  <a:srgbClr val="000000"/>
                </a:solidFill>
                <a:effectLst/>
                <a:uFillTx/>
                <a:latin typeface="Calibri"/>
              </a:rPr>
              <a:t>Descripción general:</a:t>
            </a:r>
          </a:p>
          <a:p>
            <a:pPr marL="742950" lvl="1" indent="-285750">
              <a:buFont typeface="Wingdings" pitchFamily="2" charset="2"/>
              <a:buChar char="§"/>
            </a:pPr>
            <a:r>
              <a:rPr lang="x-none" sz="1800" b="0" i="0" u="none" strike="noStrike" cap="none" baseline="0">
                <a:solidFill>
                  <a:srgbClr val="000000"/>
                </a:solidFill>
                <a:effectLst/>
                <a:uFillTx/>
                <a:latin typeface="Calibri"/>
              </a:rPr>
              <a:t>¿Qué es Coupa?</a:t>
            </a:r>
          </a:p>
          <a:p>
            <a:pPr marL="742950" lvl="1" indent="-285750">
              <a:buFont typeface="Wingdings" pitchFamily="2" charset="2"/>
              <a:buChar char="§"/>
            </a:pPr>
            <a:r>
              <a:rPr lang="x-none" sz="1800" b="0" i="0" u="none" strike="noStrike" cap="none" baseline="0">
                <a:solidFill>
                  <a:srgbClr val="000000"/>
                </a:solidFill>
                <a:effectLst/>
                <a:uFillTx/>
                <a:latin typeface="Calibri"/>
              </a:rPr>
              <a:t>Beneficios para proveedores</a:t>
            </a:r>
          </a:p>
          <a:p>
            <a:pPr marL="742950" lvl="1" indent="-285750">
              <a:buFont typeface="Wingdings" pitchFamily="2" charset="2"/>
              <a:buChar char="§"/>
            </a:pPr>
            <a:r>
              <a:rPr lang="x-none" sz="1800" b="0" i="0" u="none" strike="noStrike" cap="none" baseline="0">
                <a:solidFill>
                  <a:srgbClr val="000000"/>
                </a:solidFill>
                <a:effectLst/>
                <a:uFillTx/>
                <a:latin typeface="Calibri"/>
              </a:rPr>
              <a:t>Recursos adicionales</a:t>
            </a:r>
          </a:p>
          <a:p>
            <a:pPr marL="285750" indent="-285750">
              <a:buFont typeface="Wingdings" pitchFamily="2" charset="2"/>
              <a:buChar char="§"/>
            </a:pPr>
            <a:r>
              <a:rPr lang="x-none" sz="1800" b="0" i="0" u="none" strike="noStrike" cap="none" baseline="0">
                <a:solidFill>
                  <a:srgbClr val="000000"/>
                </a:solidFill>
                <a:effectLst/>
                <a:uFillTx/>
                <a:latin typeface="Calibri"/>
              </a:rPr>
              <a:t>Opciones de facturación</a:t>
            </a:r>
          </a:p>
          <a:p>
            <a:pPr marL="742950" lvl="1" indent="-285750">
              <a:buFont typeface="Wingdings" pitchFamily="2" charset="2"/>
              <a:buChar char="§"/>
            </a:pPr>
            <a:r>
              <a:rPr lang="x-none" sz="1800" b="0" i="0" u="none" strike="noStrike" cap="none" baseline="0">
                <a:solidFill>
                  <a:srgbClr val="000000"/>
                </a:solidFill>
                <a:effectLst/>
                <a:uFillTx/>
                <a:latin typeface="Calibri"/>
              </a:rPr>
              <a:t>Transferencia de PO</a:t>
            </a:r>
          </a:p>
          <a:p>
            <a:pPr marL="742950" lvl="1" indent="-285750">
              <a:buFont typeface="Wingdings" pitchFamily="2" charset="2"/>
              <a:buChar char="§"/>
            </a:pPr>
            <a:r>
              <a:rPr lang="x-none" sz="1800" b="0" i="0" u="none" strike="noStrike" cap="none" baseline="0">
                <a:solidFill>
                  <a:srgbClr val="000000"/>
                </a:solidFill>
                <a:effectLst/>
                <a:uFillTx/>
                <a:latin typeface="Calibri"/>
              </a:rPr>
              <a:t>CSP</a:t>
            </a:r>
          </a:p>
          <a:p>
            <a:pPr marL="1200150" lvl="2" indent="-285750">
              <a:buFont typeface="Wingdings" pitchFamily="2" charset="2"/>
              <a:buChar char="§"/>
            </a:pPr>
            <a:r>
              <a:rPr lang="x-none" sz="1800" b="0" i="0" u="none" strike="noStrike" cap="none" baseline="0">
                <a:solidFill>
                  <a:srgbClr val="000000"/>
                </a:solidFill>
                <a:effectLst/>
                <a:uFillTx/>
                <a:latin typeface="Calibri"/>
              </a:rPr>
              <a:t>¿Cómo conectarse a CSP?</a:t>
            </a:r>
          </a:p>
          <a:p>
            <a:pPr marL="1200150" lvl="2" indent="-285750">
              <a:buFont typeface="Wingdings" pitchFamily="2" charset="2"/>
              <a:buChar char="§"/>
            </a:pPr>
            <a:r>
              <a:rPr lang="x-none" sz="1800" b="0" i="0" u="none" strike="noStrike" cap="none" baseline="0">
                <a:solidFill>
                  <a:srgbClr val="000000"/>
                </a:solidFill>
                <a:effectLst/>
                <a:uFillTx/>
                <a:latin typeface="Calibri"/>
              </a:rPr>
              <a:t>Actualización de perfil</a:t>
            </a:r>
          </a:p>
          <a:p>
            <a:pPr marL="1200150" lvl="2" indent="-285750">
              <a:buFont typeface="Wingdings" pitchFamily="2" charset="2"/>
              <a:buChar char="§"/>
            </a:pPr>
            <a:r>
              <a:rPr lang="x-none" sz="1800" b="0" i="0" u="none" strike="noStrike" cap="none" baseline="0">
                <a:solidFill>
                  <a:srgbClr val="000000"/>
                </a:solidFill>
                <a:effectLst/>
                <a:uFillTx/>
                <a:latin typeface="Calibri"/>
              </a:rPr>
              <a:t>Recibir y ver órdenes</a:t>
            </a:r>
          </a:p>
          <a:p>
            <a:pPr marL="1200150" lvl="2" indent="-285750">
              <a:buFont typeface="Wingdings" pitchFamily="2" charset="2"/>
              <a:buChar char="§"/>
            </a:pPr>
            <a:r>
              <a:rPr lang="x-none" sz="1800" b="0" i="0" u="none" strike="noStrike" cap="none" baseline="0">
                <a:solidFill>
                  <a:srgbClr val="000000"/>
                </a:solidFill>
                <a:effectLst/>
                <a:uFillTx/>
                <a:latin typeface="Calibri"/>
              </a:rPr>
              <a:t>Revisar y crear facturas</a:t>
            </a:r>
          </a:p>
          <a:p>
            <a:pPr marL="1200150" lvl="2" indent="-285750">
              <a:buFont typeface="Wingdings" pitchFamily="2" charset="2"/>
              <a:buChar char="§"/>
            </a:pPr>
            <a:r>
              <a:rPr lang="x-none" sz="1800" b="0" i="0" u="none" strike="noStrike" cap="none" baseline="0">
                <a:solidFill>
                  <a:srgbClr val="000000"/>
                </a:solidFill>
                <a:effectLst/>
                <a:uFillTx/>
                <a:latin typeface="Calibri"/>
              </a:rPr>
              <a:t>Gestionar catálogos</a:t>
            </a:r>
          </a:p>
          <a:p>
            <a:pPr marL="1200150" lvl="2" indent="-285750">
              <a:buFont typeface="Wingdings" pitchFamily="2" charset="2"/>
              <a:buChar char="§"/>
            </a:pPr>
            <a:r>
              <a:rPr lang="x-none" sz="1800" b="0" i="0" u="none" strike="noStrike" cap="none" baseline="0">
                <a:solidFill>
                  <a:srgbClr val="000000"/>
                </a:solidFill>
                <a:effectLst/>
                <a:uFillTx/>
                <a:latin typeface="Calibri"/>
              </a:rPr>
              <a:t>Sección de administración</a:t>
            </a:r>
          </a:p>
          <a:p>
            <a:pPr marL="1657350" lvl="3" indent="-285750">
              <a:buFont typeface="Wingdings" pitchFamily="2" charset="2"/>
              <a:buChar char="§"/>
            </a:pPr>
            <a:r>
              <a:rPr lang="x-none" sz="1800" b="0" i="0" u="none" strike="noStrike" cap="none" baseline="0">
                <a:solidFill>
                  <a:srgbClr val="000000"/>
                </a:solidFill>
                <a:effectLst/>
                <a:uFillTx/>
                <a:latin typeface="Calibri"/>
              </a:rPr>
              <a:t>Agregar usuarios</a:t>
            </a:r>
          </a:p>
          <a:p>
            <a:pPr marL="1657350" lvl="3" indent="-285750">
              <a:buFont typeface="Wingdings" pitchFamily="2" charset="2"/>
              <a:buChar char="§"/>
            </a:pPr>
            <a:r>
              <a:rPr lang="x-none" sz="1800" b="0" i="0" u="none" strike="noStrike" cap="none" baseline="0">
                <a:solidFill>
                  <a:srgbClr val="000000"/>
                </a:solidFill>
                <a:effectLst/>
                <a:uFillTx/>
                <a:latin typeface="Calibri"/>
              </a:rPr>
              <a:t>Fusionar cuentas</a:t>
            </a:r>
          </a:p>
          <a:p>
            <a:pPr marL="1657350" lvl="3" indent="-285750">
              <a:buFont typeface="Wingdings" pitchFamily="2" charset="2"/>
              <a:buChar char="§"/>
            </a:pPr>
            <a:r>
              <a:rPr lang="x-none" sz="1800" b="0" i="0" u="none" strike="noStrike" cap="none" baseline="0">
                <a:solidFill>
                  <a:srgbClr val="000000"/>
                </a:solidFill>
                <a:effectLst/>
                <a:uFillTx/>
                <a:latin typeface="Calibri"/>
              </a:rPr>
              <a:t>Gestionar direcciones de destinatarios</a:t>
            </a:r>
          </a:p>
          <a:p>
            <a:pPr marL="1200150" lvl="2" indent="-285750">
              <a:buFont typeface="Wingdings" pitchFamily="2" charset="2"/>
              <a:buChar char="§"/>
            </a:pPr>
            <a:r>
              <a:rPr lang="x-none" sz="1800" b="0" i="0" u="none" strike="noStrike" cap="none" baseline="0">
                <a:solidFill>
                  <a:srgbClr val="000000"/>
                </a:solidFill>
                <a:effectLst/>
                <a:uFillTx/>
                <a:latin typeface="Calibri"/>
              </a:rPr>
              <a:t>Configuración de cuenta y preferencias de notificación</a:t>
            </a:r>
          </a:p>
          <a:p>
            <a:pPr marL="285750" indent="-285750">
              <a:buFont typeface="Wingdings" pitchFamily="2" charset="2"/>
              <a:buChar char="§"/>
            </a:pPr>
            <a:endParaRPr lang="en-GB"/>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6812698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las órdenes – Crear una factura</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20</a:t>
            </a:fld>
            <a:endParaRPr lang="en-US"/>
          </a:p>
        </p:txBody>
      </p:sp>
      <p:sp>
        <p:nvSpPr>
          <p:cNvPr id="7" name="TextBox 6"/>
          <p:cNvSpPr txBox="1"/>
          <p:nvPr/>
        </p:nvSpPr>
        <p:spPr>
          <a:xfrm>
            <a:off x="175807" y="720000"/>
            <a:ext cx="8393333" cy="2150989"/>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500" b="0" i="0" u="none" strike="noStrike" cap="none" baseline="0">
                <a:solidFill>
                  <a:srgbClr val="000000"/>
                </a:solidFill>
                <a:effectLst/>
                <a:uFillTx/>
                <a:latin typeface="Calibri"/>
              </a:rPr>
              <a:t>Para crear la factura, haga clic en un icono de moneda dorada en la columna de la derecha O en el botón “</a:t>
            </a:r>
            <a:r>
              <a:rPr lang="x-none" sz="1500" b="1" i="0" u="none" strike="noStrike" cap="none" baseline="0">
                <a:solidFill>
                  <a:srgbClr val="000000"/>
                </a:solidFill>
                <a:effectLst/>
                <a:uFillTx/>
                <a:latin typeface="Calibri"/>
              </a:rPr>
              <a:t>Create Invoice</a:t>
            </a:r>
            <a:r>
              <a:rPr lang="x-none" sz="1500" b="0" i="0" u="none" strike="noStrike" cap="none" baseline="0">
                <a:solidFill>
                  <a:srgbClr val="000000"/>
                </a:solidFill>
                <a:effectLst/>
                <a:uFillTx/>
                <a:latin typeface="Calibri"/>
              </a:rPr>
              <a:t>” (Crear factura) cuando vea los detalles de la PO.</a:t>
            </a:r>
          </a:p>
          <a:p>
            <a:pPr marL="285750" indent="-285750" algn="just">
              <a:lnSpc>
                <a:spcPct val="150000"/>
              </a:lnSpc>
              <a:buFont typeface="Wingdings" pitchFamily="2" charset="2"/>
              <a:buChar char="§"/>
            </a:pPr>
            <a:r>
              <a:rPr lang="x-none" sz="1500" b="0" i="0" u="none" strike="noStrike" cap="none" baseline="0">
                <a:solidFill>
                  <a:srgbClr val="000000"/>
                </a:solidFill>
                <a:effectLst/>
                <a:uFillTx/>
                <a:latin typeface="Calibri"/>
              </a:rPr>
              <a:t>Aparecerá el formulario “</a:t>
            </a:r>
            <a:r>
              <a:rPr lang="x-none" sz="1500" b="1" i="0" u="none" strike="noStrike" cap="none" baseline="0">
                <a:solidFill>
                  <a:srgbClr val="000000"/>
                </a:solidFill>
                <a:effectLst/>
                <a:uFillTx/>
                <a:latin typeface="Calibri"/>
              </a:rPr>
              <a:t>Create Invoice</a:t>
            </a:r>
            <a:r>
              <a:rPr lang="x-none" sz="1500" b="0" i="0" u="none" strike="noStrike" cap="none" baseline="0">
                <a:solidFill>
                  <a:srgbClr val="000000"/>
                </a:solidFill>
                <a:effectLst/>
                <a:uFillTx/>
                <a:latin typeface="Calibri"/>
              </a:rPr>
              <a:t>” (Crear factura) y el sistema le pedirá que elija una dirección de destinatario. Al intentar crear una factura por primera vez, se le pedirá que vaya a “</a:t>
            </a:r>
            <a:r>
              <a:rPr lang="x-none" sz="1500" b="1" i="0" u="none" strike="noStrike" cap="none" baseline="0">
                <a:solidFill>
                  <a:srgbClr val="000000"/>
                </a:solidFill>
                <a:effectLst/>
                <a:uFillTx/>
                <a:latin typeface="Calibri"/>
              </a:rPr>
              <a:t>E-invoicing set-up</a:t>
            </a:r>
            <a:r>
              <a:rPr lang="x-none" sz="1500" b="0" i="0" u="none" strike="noStrike" cap="none" baseline="0">
                <a:solidFill>
                  <a:srgbClr val="000000"/>
                </a:solidFill>
                <a:effectLst/>
                <a:uFillTx/>
                <a:latin typeface="Calibri"/>
              </a:rPr>
              <a:t>” (Configuración de facturación electrónica) para configurar una dirección de destinatario.</a:t>
            </a:r>
          </a:p>
        </p:txBody>
      </p:sp>
      <p:sp>
        <p:nvSpPr>
          <p:cNvPr id="8" name="TextBox 7"/>
          <p:cNvSpPr txBox="1"/>
          <p:nvPr/>
        </p:nvSpPr>
        <p:spPr>
          <a:xfrm>
            <a:off x="4951400" y="4705526"/>
            <a:ext cx="3203601" cy="1235674"/>
          </a:xfrm>
          <a:prstGeom prst="rect">
            <a:avLst/>
          </a:prstGeom>
          <a:noFill/>
        </p:spPr>
        <p:txBody>
          <a:bodyPr wrap="square" rtlCol="0">
            <a:spAutoFit/>
          </a:bodyPr>
          <a:lstStyle/>
          <a:p>
            <a:pPr algn="just"/>
            <a:r>
              <a:rPr lang="x-none" sz="1500" b="0" i="0" u="none" strike="noStrike" cap="none" baseline="0" dirty="0">
                <a:solidFill>
                  <a:srgbClr val="000000"/>
                </a:solidFill>
                <a:effectLst/>
                <a:uFillTx/>
                <a:latin typeface="Calibri"/>
              </a:rPr>
              <a:t>Si hay solo una dirección de destinatario, el sistema la establece como predeterminada y no le preguntará por una dirección en cada oportunidad.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12" y="2667000"/>
            <a:ext cx="7369175" cy="10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796" y="3962399"/>
            <a:ext cx="4427537" cy="250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9515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las órdenes – Crear una factura</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21</a:t>
            </a:fld>
            <a:endParaRPr lang="en-US"/>
          </a:p>
        </p:txBody>
      </p:sp>
      <p:sp>
        <p:nvSpPr>
          <p:cNvPr id="2" name="TextBox 1"/>
          <p:cNvSpPr txBox="1"/>
          <p:nvPr/>
        </p:nvSpPr>
        <p:spPr>
          <a:xfrm>
            <a:off x="180000" y="720000"/>
            <a:ext cx="8848040" cy="1708587"/>
          </a:xfrm>
          <a:prstGeom prst="rect">
            <a:avLst/>
          </a:prstGeom>
          <a:noFill/>
        </p:spPr>
        <p:txBody>
          <a:bodyPr wrap="square" rtlCol="0">
            <a:spAutoFit/>
          </a:bodyPr>
          <a:lstStyle/>
          <a:p>
            <a:pPr marL="285750" indent="-285750">
              <a:buFont typeface="Wingdings" pitchFamily="2" charset="2"/>
              <a:buChar char="§"/>
            </a:pPr>
            <a:r>
              <a:rPr lang="x-none" sz="1600" b="0" i="0" u="none" strike="noStrike" cap="none" baseline="0">
                <a:solidFill>
                  <a:srgbClr val="000000"/>
                </a:solidFill>
                <a:effectLst/>
                <a:uFillTx/>
                <a:latin typeface="Calibri"/>
              </a:rPr>
              <a:t>Todos los campos marcados con un asterisco rojo se deben completar.</a:t>
            </a:r>
          </a:p>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Puede agregar datos adjuntos (por ejemplo, un archivo de Excel) o la digitalización de una factura.  Si es necesario, adjunte la digitalización en la sección “image scan” (digitalización de imagen) en PDF.</a:t>
            </a:r>
          </a:p>
          <a:p>
            <a:pPr marL="285750" indent="-285750">
              <a:buFont typeface="Wingdings" pitchFamily="2" charset="2"/>
              <a:buChar char="§"/>
            </a:pPr>
            <a:endParaRPr lang="en-GB"/>
          </a:p>
        </p:txBody>
      </p:sp>
      <p:sp>
        <p:nvSpPr>
          <p:cNvPr id="4" name="TextBox 3"/>
          <p:cNvSpPr txBox="1"/>
          <p:nvPr/>
        </p:nvSpPr>
        <p:spPr>
          <a:xfrm>
            <a:off x="5908573" y="2895600"/>
            <a:ext cx="2697295" cy="2967415"/>
          </a:xfrm>
          <a:prstGeom prst="rect">
            <a:avLst/>
          </a:prstGeom>
          <a:noFill/>
        </p:spPr>
        <p:txBody>
          <a:bodyPr wrap="square" rtlCol="0">
            <a:spAutoFit/>
          </a:bodyPr>
          <a:lstStyle/>
          <a:p>
            <a:pPr marL="285750" indent="-285750">
              <a:lnSpc>
                <a:spcPct val="150000"/>
              </a:lnSpc>
              <a:buFont typeface="Wingdings" pitchFamily="2" charset="2"/>
              <a:buChar char="§"/>
            </a:pPr>
            <a:r>
              <a:rPr lang="x-none" sz="1400" b="0" i="0" u="none" strike="noStrike" cap="none" baseline="0" dirty="0">
                <a:solidFill>
                  <a:srgbClr val="000000"/>
                </a:solidFill>
                <a:effectLst/>
                <a:uFillTx/>
                <a:latin typeface="Calibri"/>
              </a:rPr>
              <a:t>El proveedor debe escoger la dirección del destinatario y del remitente.</a:t>
            </a:r>
          </a:p>
          <a:p>
            <a:pPr marL="285750" indent="-285750">
              <a:lnSpc>
                <a:spcPct val="150000"/>
              </a:lnSpc>
              <a:buFont typeface="Wingdings" pitchFamily="2" charset="2"/>
              <a:buChar char="§"/>
            </a:pPr>
            <a:r>
              <a:rPr lang="x-none" sz="1400" b="0" i="0" u="none" strike="noStrike" cap="none" baseline="0" dirty="0">
                <a:solidFill>
                  <a:srgbClr val="000000"/>
                </a:solidFill>
                <a:effectLst/>
                <a:uFillTx/>
                <a:latin typeface="Calibri"/>
              </a:rPr>
              <a:t>Estas direcciones se pueden gestionar en la pestaña “</a:t>
            </a:r>
            <a:r>
              <a:rPr lang="x-none" sz="1400" b="1" i="0" u="none" strike="noStrike" cap="none" baseline="0" dirty="0">
                <a:solidFill>
                  <a:srgbClr val="000000"/>
                </a:solidFill>
                <a:effectLst/>
                <a:uFillTx/>
                <a:latin typeface="Calibri"/>
              </a:rPr>
              <a:t>E-invoicing setup</a:t>
            </a:r>
            <a:r>
              <a:rPr lang="x-none" sz="1400" b="0" i="0" u="none" strike="noStrike" cap="none" baseline="0" dirty="0">
                <a:solidFill>
                  <a:srgbClr val="000000"/>
                </a:solidFill>
                <a:effectLst/>
                <a:uFillTx/>
                <a:latin typeface="Calibri"/>
              </a:rPr>
              <a:t>” (Configuración de facturación electrónica) en la sección “</a:t>
            </a:r>
            <a:r>
              <a:rPr lang="x-none" sz="1400" b="1" i="0" u="none" strike="noStrike" cap="none" baseline="0" dirty="0">
                <a:solidFill>
                  <a:srgbClr val="000000"/>
                </a:solidFill>
                <a:effectLst/>
                <a:uFillTx/>
                <a:latin typeface="Calibri"/>
              </a:rPr>
              <a:t>Admin</a:t>
            </a:r>
            <a:r>
              <a:rPr lang="x-none" sz="1400" b="0" i="0" u="none" strike="noStrike" cap="none" baseline="0" dirty="0">
                <a:solidFill>
                  <a:srgbClr val="000000"/>
                </a:solidFill>
                <a:effectLst/>
                <a:uFillTx/>
                <a:latin typeface="Calibri"/>
              </a:rPr>
              <a:t>” (Administración).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828800"/>
            <a:ext cx="5486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599600" y="3962400"/>
            <a:ext cx="1344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1211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838200"/>
            <a:ext cx="5878092" cy="576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las órdenes – Crear una factura</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22</a:t>
            </a:fld>
            <a:endParaRPr lang="en-US"/>
          </a:p>
        </p:txBody>
      </p:sp>
      <p:sp>
        <p:nvSpPr>
          <p:cNvPr id="2" name="TextBox 1"/>
          <p:cNvSpPr txBox="1"/>
          <p:nvPr/>
        </p:nvSpPr>
        <p:spPr>
          <a:xfrm>
            <a:off x="5878092" y="139468"/>
            <a:ext cx="3269174" cy="6463308"/>
          </a:xfrm>
          <a:prstGeom prst="rect">
            <a:avLst/>
          </a:prstGeom>
          <a:noFill/>
          <a:ln>
            <a:noFill/>
          </a:ln>
        </p:spPr>
        <p:txBody>
          <a:bodyPr wrap="square" rtlCol="0">
            <a:spAutoFit/>
          </a:bodyPr>
          <a:lstStyle/>
          <a:p>
            <a:pPr marL="285750" indent="-285750" algn="just">
              <a:buFont typeface="Wingdings" pitchFamily="2" charset="2"/>
              <a:buChar char="§"/>
            </a:pPr>
            <a:r>
              <a:rPr lang="x-none" sz="1200" b="0" i="0" u="none" strike="noStrike" cap="none" baseline="0" dirty="0">
                <a:solidFill>
                  <a:srgbClr val="000000"/>
                </a:solidFill>
                <a:effectLst/>
                <a:uFillTx/>
                <a:latin typeface="Calibri"/>
              </a:rPr>
              <a:t>Cada línea de PO corresponde a un producto diferente solicitado.</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facturar una PO de manera parcial:</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Cambie la cantidad (para una PO basada en cantidad) o el precio (para una PO basada en el servicio).</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 Elimine la línea elegida. </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el cálculo de impuestos, puede:</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Ingresar un impuesto general en “</a:t>
            </a:r>
            <a:r>
              <a:rPr lang="x-none" sz="1200" b="1" i="0" u="none" strike="noStrike" cap="none" baseline="0" dirty="0">
                <a:solidFill>
                  <a:srgbClr val="000000"/>
                </a:solidFill>
                <a:effectLst/>
                <a:uFillTx/>
                <a:latin typeface="Calibri"/>
              </a:rPr>
              <a:t>Tax Description</a:t>
            </a:r>
            <a:r>
              <a:rPr lang="x-none" sz="1200" b="0" i="0" u="none" strike="noStrike" cap="none" baseline="0" dirty="0">
                <a:solidFill>
                  <a:srgbClr val="000000"/>
                </a:solidFill>
                <a:effectLst/>
                <a:uFillTx/>
                <a:latin typeface="Calibri"/>
              </a:rPr>
              <a:t>” (Descripción de impuesto) en la parte inferior de la página – se aplicará a todas las líneas.</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Seleccione “</a:t>
            </a:r>
            <a:r>
              <a:rPr lang="x-none" sz="1200" b="1" i="0" u="none" strike="noStrike" cap="none" baseline="0" dirty="0">
                <a:solidFill>
                  <a:srgbClr val="000000"/>
                </a:solidFill>
                <a:effectLst/>
                <a:uFillTx/>
                <a:latin typeface="Calibri"/>
              </a:rPr>
              <a:t>Line Level Taxation</a:t>
            </a:r>
            <a:r>
              <a:rPr lang="x-none" sz="1200" b="0" i="0" u="none" strike="noStrike" cap="none" baseline="0" dirty="0">
                <a:solidFill>
                  <a:srgbClr val="000000"/>
                </a:solidFill>
                <a:effectLst/>
                <a:uFillTx/>
                <a:latin typeface="Calibri"/>
              </a:rPr>
              <a:t>” (Impuesto a nivel de la línea) para elegir una tasa de impuesto diferente para cada línea. Para algunos países, se requiere el impuesto a nivel de la línea, y en dicho caso, el proveedor no verá un campo de impuesto general.</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cada país, hay diferentes tasas disponibles. Para los EE. UU., la única tasa es 0%, y luego el proveedor tiene que introducir la tasa de impuesto.</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los proveedores de ciertas regiones, la palabra “</a:t>
            </a:r>
            <a:r>
              <a:rPr lang="x-none" sz="1200" b="1" i="0" u="none" strike="noStrike" cap="none" baseline="0" dirty="0">
                <a:solidFill>
                  <a:srgbClr val="000000"/>
                </a:solidFill>
                <a:effectLst/>
                <a:uFillTx/>
                <a:latin typeface="Calibri"/>
              </a:rPr>
              <a:t>Tax Description</a:t>
            </a:r>
            <a:r>
              <a:rPr lang="x-none" sz="1200" b="0" i="0" u="none" strike="noStrike" cap="none" baseline="0" dirty="0">
                <a:solidFill>
                  <a:srgbClr val="000000"/>
                </a:solidFill>
                <a:effectLst/>
                <a:uFillTx/>
                <a:latin typeface="Calibri"/>
              </a:rPr>
              <a:t>” (Descripción fiscal) se reemplaza con “</a:t>
            </a:r>
            <a:r>
              <a:rPr lang="x-none" sz="1200" b="1" i="0" u="none" strike="noStrike" cap="none" baseline="0" dirty="0">
                <a:solidFill>
                  <a:srgbClr val="000000"/>
                </a:solidFill>
                <a:effectLst/>
                <a:uFillTx/>
                <a:latin typeface="Calibri"/>
              </a:rPr>
              <a:t>VAT Rate</a:t>
            </a:r>
            <a:r>
              <a:rPr lang="x-none" sz="1200" b="0" i="0" u="none" strike="noStrike" cap="none" baseline="0" dirty="0">
                <a:solidFill>
                  <a:srgbClr val="000000"/>
                </a:solidFill>
                <a:effectLst/>
                <a:uFillTx/>
                <a:latin typeface="Calibri"/>
              </a:rPr>
              <a:t>” (Tasa del IVA).</a:t>
            </a:r>
          </a:p>
          <a:p>
            <a:pPr algn="just"/>
            <a:endParaRPr lang="en-US" sz="1200" b="1" dirty="0"/>
          </a:p>
          <a:p>
            <a:pPr algn="just"/>
            <a:r>
              <a:rPr lang="x-none" sz="1200" b="1" i="0" u="none" strike="noStrike" cap="none" baseline="0" dirty="0">
                <a:solidFill>
                  <a:srgbClr val="000000"/>
                </a:solidFill>
                <a:effectLst/>
                <a:uFillTx/>
                <a:latin typeface="Calibri"/>
              </a:rPr>
              <a:t>Recuerde hacer clic siempre en “Calculate” (Calcular) después de cambiar cualquier valor en una factura.</a:t>
            </a:r>
          </a:p>
          <a:p>
            <a:pPr algn="just"/>
            <a:r>
              <a:rPr lang="x-none" sz="1200" b="0" i="0" u="none" strike="noStrike" cap="none" baseline="0" dirty="0">
                <a:solidFill>
                  <a:srgbClr val="000000"/>
                </a:solidFill>
                <a:effectLst/>
                <a:uFillTx/>
                <a:latin typeface="Calibri"/>
              </a:rPr>
              <a:t>Puede eliminar esta factura, guardarla como borrador o enviarla a su cliente.</a:t>
            </a:r>
          </a:p>
          <a:p>
            <a:pPr marL="285750" indent="-285750">
              <a:buFont typeface="Wingdings" pitchFamily="2" charset="2"/>
              <a:buChar char="§"/>
            </a:pPr>
            <a:endParaRPr lang="en-GB" sz="1600" dirty="0"/>
          </a:p>
        </p:txBody>
      </p:sp>
      <p:cxnSp>
        <p:nvCxnSpPr>
          <p:cNvPr id="9" name="Straight Arrow Connector 8"/>
          <p:cNvCxnSpPr/>
          <p:nvPr/>
        </p:nvCxnSpPr>
        <p:spPr>
          <a:xfrm flipH="1">
            <a:off x="5791200" y="21336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514600" y="1447800"/>
            <a:ext cx="38862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560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 – Crear nota de crédito</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23</a:t>
            </a:fld>
            <a:endParaRPr lang="en-US"/>
          </a:p>
        </p:txBody>
      </p:sp>
      <p:sp>
        <p:nvSpPr>
          <p:cNvPr id="8" name="TextBox 7"/>
          <p:cNvSpPr txBox="1"/>
          <p:nvPr/>
        </p:nvSpPr>
        <p:spPr>
          <a:xfrm>
            <a:off x="175807" y="720000"/>
            <a:ext cx="8393333" cy="1900777"/>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Para crear una factura, haga clic en </a:t>
            </a:r>
            <a:r>
              <a:rPr lang="es-ES" sz="1600" b="0" i="0" u="none" strike="noStrike" cap="none" baseline="0" dirty="0">
                <a:solidFill>
                  <a:srgbClr val="000000"/>
                </a:solidFill>
                <a:effectLst/>
                <a:uFillTx/>
                <a:latin typeface="Calibri"/>
              </a:rPr>
              <a:t>el</a:t>
            </a:r>
            <a:r>
              <a:rPr lang="x-none" sz="1600" b="0" i="0" u="none" strike="noStrike" cap="none" baseline="0" dirty="0">
                <a:solidFill>
                  <a:srgbClr val="000000"/>
                </a:solidFill>
                <a:effectLst/>
                <a:uFillTx/>
                <a:latin typeface="Calibri"/>
              </a:rPr>
              <a:t> icono de moneda roja en la columna de la derecha.</a:t>
            </a:r>
          </a:p>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Aparecerá el formulario “</a:t>
            </a:r>
            <a:r>
              <a:rPr lang="x-none" sz="1600" b="1" i="0" u="none" strike="noStrike" cap="none" baseline="0" dirty="0">
                <a:solidFill>
                  <a:srgbClr val="000000"/>
                </a:solidFill>
                <a:effectLst/>
                <a:uFillTx/>
                <a:latin typeface="Calibri"/>
              </a:rPr>
              <a:t>Create Credit Note</a:t>
            </a:r>
            <a:r>
              <a:rPr lang="x-none" sz="1600" b="0" i="0" u="none" strike="noStrike" cap="none" baseline="0" dirty="0">
                <a:solidFill>
                  <a:srgbClr val="000000"/>
                </a:solidFill>
                <a:effectLst/>
                <a:uFillTx/>
                <a:latin typeface="Calibri"/>
              </a:rPr>
              <a:t>” (Crear nota de crédito) y el sistema le pedirá que elija una dirección de destinatario (consulte: </a:t>
            </a:r>
            <a:r>
              <a:rPr lang="x-none" sz="1600" b="1" i="0" u="none" strike="noStrike" cap="none" baseline="0" dirty="0">
                <a:solidFill>
                  <a:srgbClr val="000000"/>
                </a:solidFill>
                <a:effectLst/>
                <a:uFillTx/>
                <a:latin typeface="Calibri"/>
              </a:rPr>
              <a:t>E-invoicing set-up</a:t>
            </a:r>
            <a:r>
              <a:rPr lang="x-none" sz="1600" b="0" i="0" u="none" strike="noStrike" cap="none" baseline="0" dirty="0">
                <a:solidFill>
                  <a:srgbClr val="000000"/>
                </a:solidFill>
                <a:effectLst/>
                <a:uFillTx/>
                <a:latin typeface="Calibri"/>
              </a:rPr>
              <a:t> [Configuración de facturación electrónica]), para “</a:t>
            </a:r>
            <a:r>
              <a:rPr lang="x-none" sz="1600" b="1" i="0" u="none" strike="noStrike" cap="none" baseline="0" dirty="0">
                <a:solidFill>
                  <a:srgbClr val="000000"/>
                </a:solidFill>
                <a:effectLst/>
                <a:uFillTx/>
                <a:latin typeface="Calibri"/>
              </a:rPr>
              <a:t>Create Invoice</a:t>
            </a:r>
            <a:r>
              <a:rPr lang="x-none" sz="1600" b="0" i="0" u="none" strike="noStrike" cap="none" baseline="0" dirty="0">
                <a:solidFill>
                  <a:srgbClr val="000000"/>
                </a:solidFill>
                <a:effectLst/>
                <a:uFillTx/>
                <a:latin typeface="Calibri"/>
              </a:rPr>
              <a:t>” (Crear una factura).</a:t>
            </a:r>
          </a:p>
          <a:p>
            <a:pPr marL="285750" indent="-285750" algn="just">
              <a:lnSpc>
                <a:spcPct val="150000"/>
              </a:lnSpc>
              <a:buFont typeface="Wingdings" pitchFamily="2" charset="2"/>
              <a:buChar char="§"/>
            </a:pPr>
            <a:endParaRPr lang="en-GB" sz="16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1451" y="2362200"/>
            <a:ext cx="7853498" cy="362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6746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 – Crear nota de crédito</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24</a:t>
            </a:fld>
            <a:endParaRPr lang="en-US"/>
          </a:p>
        </p:txBody>
      </p:sp>
      <p:sp>
        <p:nvSpPr>
          <p:cNvPr id="8" name="TextBox 7"/>
          <p:cNvSpPr txBox="1"/>
          <p:nvPr/>
        </p:nvSpPr>
        <p:spPr>
          <a:xfrm>
            <a:off x="180000" y="720000"/>
            <a:ext cx="8393333" cy="823783"/>
          </a:xfrm>
          <a:prstGeom prst="rect">
            <a:avLst/>
          </a:prstGeom>
          <a:noFill/>
        </p:spPr>
        <p:txBody>
          <a:bodyPr wrap="square" rtlCol="0">
            <a:spAutoFit/>
          </a:bodyPr>
          <a:lstStyle/>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Todos los campos marcados con un asterisco rojo se deben completar. El formulario es similar al de la creación de una factura.</a:t>
            </a:r>
          </a:p>
        </p:txBody>
      </p:sp>
      <p:sp>
        <p:nvSpPr>
          <p:cNvPr id="2" name="TextBox 1"/>
          <p:cNvSpPr txBox="1"/>
          <p:nvPr/>
        </p:nvSpPr>
        <p:spPr>
          <a:xfrm>
            <a:off x="6323380" y="3632775"/>
            <a:ext cx="2440839" cy="823783"/>
          </a:xfrm>
          <a:prstGeom prst="rect">
            <a:avLst/>
          </a:prstGeom>
          <a:noFill/>
        </p:spPr>
        <p:txBody>
          <a:bodyPr wrap="square" rtlCol="0">
            <a:spAutoFit/>
          </a:bodyPr>
          <a:lstStyle/>
          <a:p>
            <a:pPr algn="just"/>
            <a:r>
              <a:rPr lang="x-none" sz="1600" b="0" i="0" u="none" strike="noStrike" cap="none" baseline="0">
                <a:solidFill>
                  <a:srgbClr val="000000"/>
                </a:solidFill>
                <a:effectLst/>
                <a:uFillTx/>
                <a:latin typeface="Calibri"/>
              </a:rPr>
              <a:t>Introduzca un número y la fecha de la factura original.</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826" y="1550997"/>
            <a:ext cx="5492962" cy="520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2" idx="1"/>
          </p:cNvCxnSpPr>
          <p:nvPr/>
        </p:nvCxnSpPr>
        <p:spPr>
          <a:xfrm flipH="1" flipV="1">
            <a:off x="2589580" y="3929504"/>
            <a:ext cx="3733800" cy="115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981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 – Crear nota de crédito</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25</a:t>
            </a:fld>
            <a:endParaRPr lang="en-US"/>
          </a:p>
        </p:txBody>
      </p:sp>
      <p:sp>
        <p:nvSpPr>
          <p:cNvPr id="8" name="TextBox 7"/>
          <p:cNvSpPr txBox="1"/>
          <p:nvPr/>
        </p:nvSpPr>
        <p:spPr>
          <a:xfrm>
            <a:off x="6246951" y="990600"/>
            <a:ext cx="2898496" cy="6193627"/>
          </a:xfrm>
          <a:prstGeom prst="rect">
            <a:avLst/>
          </a:prstGeom>
          <a:noFill/>
        </p:spPr>
        <p:txBody>
          <a:bodyPr wrap="square" rtlCol="0">
            <a:spAutoFit/>
          </a:bodyPr>
          <a:lstStyle/>
          <a:p>
            <a:pPr marL="285750" indent="-285750" algn="just">
              <a:buFont typeface="Wingdings" pitchFamily="2" charset="2"/>
              <a:buChar char="§"/>
            </a:pPr>
            <a:r>
              <a:rPr lang="x-none" sz="1600" b="0" i="0" u="none" strike="noStrike" cap="none" baseline="0" dirty="0">
                <a:solidFill>
                  <a:srgbClr val="000000"/>
                </a:solidFill>
                <a:effectLst/>
                <a:uFillTx/>
                <a:latin typeface="Calibri"/>
              </a:rPr>
              <a:t>Para ingresar un valor negativo, agregue “-” en el campo “Quantity” (Cantidad) (para una PO basada en cantidad) o en el campo “Price” (Precio) (para una PO basada en el servicio).</a:t>
            </a:r>
            <a:r>
              <a:rPr lang="x-none" sz="1600" b="1" i="0" u="none" strike="noStrike" cap="none" baseline="0" dirty="0">
                <a:solidFill>
                  <a:srgbClr val="000000"/>
                </a:solidFill>
                <a:effectLst/>
                <a:uFillTx/>
                <a:latin typeface="Calibri"/>
              </a:rPr>
              <a:t> </a:t>
            </a:r>
          </a:p>
          <a:p>
            <a:pPr marL="285750" indent="-285750" algn="just">
              <a:buFont typeface="Wingdings" pitchFamily="2" charset="2"/>
              <a:buChar char="§"/>
            </a:pPr>
            <a:r>
              <a:rPr lang="x-none" sz="1600" b="0" i="0" u="none" strike="noStrike" cap="none" baseline="0" dirty="0">
                <a:solidFill>
                  <a:srgbClr val="000000"/>
                </a:solidFill>
                <a:effectLst/>
                <a:uFillTx/>
                <a:latin typeface="Calibri"/>
              </a:rPr>
              <a:t>También es posible modificar la cantidad y el valor o eliminar una línea, como se ha explicado anteriormente en “</a:t>
            </a:r>
            <a:r>
              <a:rPr lang="x-none" sz="1600" b="1" i="0" u="none" strike="noStrike" cap="none" baseline="0" dirty="0">
                <a:solidFill>
                  <a:srgbClr val="000000"/>
                </a:solidFill>
                <a:effectLst/>
                <a:uFillTx/>
                <a:latin typeface="Calibri"/>
              </a:rPr>
              <a:t>Create Invoice</a:t>
            </a:r>
            <a:r>
              <a:rPr lang="x-none" sz="1600" b="0" i="0" u="none" strike="noStrike" cap="none" baseline="0" dirty="0">
                <a:solidFill>
                  <a:srgbClr val="000000"/>
                </a:solidFill>
                <a:effectLst/>
                <a:uFillTx/>
                <a:latin typeface="Calibri"/>
              </a:rPr>
              <a:t>” (Crear factura)</a:t>
            </a:r>
          </a:p>
          <a:p>
            <a:pPr algn="just"/>
            <a:endParaRPr lang="en-US" sz="1600" b="1" dirty="0"/>
          </a:p>
          <a:p>
            <a:pPr algn="just"/>
            <a:r>
              <a:rPr lang="x-none" sz="1600" b="1" i="0" u="none" strike="noStrike" cap="none" baseline="0" dirty="0">
                <a:solidFill>
                  <a:srgbClr val="000000"/>
                </a:solidFill>
                <a:effectLst/>
                <a:uFillTx/>
                <a:latin typeface="Calibri"/>
              </a:rPr>
              <a:t>Recuerde hacer clic siempre en “Calculate” (Calcular) después de cambiar cualquier valor en una factura.</a:t>
            </a:r>
          </a:p>
          <a:p>
            <a:pPr algn="just"/>
            <a:endParaRPr lang="en-US" sz="1600" b="1" dirty="0"/>
          </a:p>
          <a:p>
            <a:pPr algn="just"/>
            <a:r>
              <a:rPr lang="x-none" sz="1600" b="0" i="0" u="none" strike="noStrike" cap="none" baseline="0" dirty="0">
                <a:solidFill>
                  <a:srgbClr val="000000"/>
                </a:solidFill>
                <a:effectLst/>
                <a:uFillTx/>
                <a:latin typeface="Calibri"/>
              </a:rPr>
              <a:t>Puede eliminar esta factura, guardarla como borrador o enviarla a su cliente.</a:t>
            </a:r>
          </a:p>
          <a:p>
            <a:pPr algn="just">
              <a:lnSpc>
                <a:spcPct val="150000"/>
              </a:lnSpc>
            </a:pPr>
            <a:endParaRPr lang="en-US" sz="1600" b="1" dirty="0"/>
          </a:p>
          <a:p>
            <a:pPr algn="just">
              <a:lnSpc>
                <a:spcPct val="150000"/>
              </a:lnSpc>
            </a:pPr>
            <a:endParaRPr lang="en-US" sz="16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23874"/>
            <a:ext cx="6209752"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8872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Recibir y ver órdenes – Líneas de órdenes</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26</a:t>
            </a:fld>
            <a:endParaRPr lang="en-US"/>
          </a:p>
        </p:txBody>
      </p:sp>
      <p:sp>
        <p:nvSpPr>
          <p:cNvPr id="6" name="TextBox 5"/>
          <p:cNvSpPr txBox="1"/>
          <p:nvPr/>
        </p:nvSpPr>
        <p:spPr>
          <a:xfrm>
            <a:off x="180000" y="720000"/>
            <a:ext cx="8393333" cy="1922161"/>
          </a:xfrm>
          <a:prstGeom prst="rect">
            <a:avLst/>
          </a:prstGeom>
          <a:noFill/>
        </p:spPr>
        <p:txBody>
          <a:bodyPr wrap="square" rtlCol="0">
            <a:spAutoFit/>
          </a:bodyPr>
          <a:lstStyle/>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La pestaña “</a:t>
            </a:r>
            <a:r>
              <a:rPr lang="x-none" sz="1600" b="1" i="0" u="none" strike="noStrike" cap="none" baseline="0">
                <a:solidFill>
                  <a:srgbClr val="000000"/>
                </a:solidFill>
                <a:effectLst/>
                <a:uFillTx/>
                <a:latin typeface="Calibri"/>
              </a:rPr>
              <a:t>Order Lines</a:t>
            </a:r>
            <a:r>
              <a:rPr lang="x-none" sz="1600" b="0" i="0" u="none" strike="noStrike" cap="none" baseline="0">
                <a:solidFill>
                  <a:srgbClr val="000000"/>
                </a:solidFill>
                <a:effectLst/>
                <a:uFillTx/>
                <a:latin typeface="Calibri"/>
              </a:rPr>
              <a:t>” (Líneas de órdenes) en la sección “</a:t>
            </a:r>
            <a:r>
              <a:rPr lang="x-none" sz="1600" b="1" i="0" u="none" strike="noStrike" cap="none" baseline="0">
                <a:solidFill>
                  <a:srgbClr val="000000"/>
                </a:solidFill>
                <a:effectLst/>
                <a:uFillTx/>
                <a:latin typeface="Calibri"/>
              </a:rPr>
              <a:t>Orders</a:t>
            </a:r>
            <a:r>
              <a:rPr lang="x-none" sz="1600" b="0" i="0" u="none" strike="noStrike" cap="none" baseline="0">
                <a:solidFill>
                  <a:srgbClr val="000000"/>
                </a:solidFill>
                <a:effectLst/>
                <a:uFillTx/>
                <a:latin typeface="Calibri"/>
              </a:rPr>
              <a:t>” (Órdenes) le permite ver una lista de todas las líneas de las órdenes recibidas por su empresa.  </a:t>
            </a:r>
          </a:p>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Gracias a esta opción, un proveedor puede revisar cuáles categorías de productos se adquieren y crear un informe para fines de análisis con la opción “</a:t>
            </a:r>
            <a:r>
              <a:rPr lang="x-none" sz="1600" b="1" i="0" u="none" strike="noStrike" cap="none" baseline="0">
                <a:solidFill>
                  <a:srgbClr val="000000"/>
                </a:solidFill>
                <a:effectLst/>
                <a:uFillTx/>
                <a:latin typeface="Calibri"/>
              </a:rPr>
              <a:t>Export To</a:t>
            </a:r>
            <a:r>
              <a:rPr lang="x-none" sz="1600" b="0" i="0" u="none" strike="noStrike" cap="none" baseline="0">
                <a:solidFill>
                  <a:srgbClr val="000000"/>
                </a:solidFill>
                <a:effectLst/>
                <a:uFillTx/>
                <a:latin typeface="Calibri"/>
              </a:rPr>
              <a:t>” (Exportar a).</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2318235"/>
            <a:ext cx="8275480" cy="362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2754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27</a:t>
            </a:fld>
            <a:endParaRPr lang="en-US"/>
          </a:p>
        </p:txBody>
      </p:sp>
      <p:sp>
        <p:nvSpPr>
          <p:cNvPr id="5" name="Title 4"/>
          <p:cNvSpPr txBox="1"/>
          <p:nvPr/>
        </p:nvSpPr>
        <p:spPr>
          <a:xfrm>
            <a:off x="457200" y="381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800" b="1">
              <a:solidFill>
                <a:srgbClr val="E60000"/>
              </a:solidFill>
              <a:latin typeface="Arial" panose="020B0604020202020204" pitchFamily="34" charset="0"/>
              <a:cs typeface="Arial" panose="020B0604020202020204" pitchFamily="34" charset="0"/>
            </a:endParaRPr>
          </a:p>
        </p:txBody>
      </p:sp>
      <p:sp>
        <p:nvSpPr>
          <p:cNvPr id="4" name="TextBox 3"/>
          <p:cNvSpPr txBox="1"/>
          <p:nvPr/>
        </p:nvSpPr>
        <p:spPr>
          <a:xfrm>
            <a:off x="1800000" y="3600000"/>
            <a:ext cx="5219144" cy="640720"/>
          </a:xfrm>
          <a:prstGeom prst="rect">
            <a:avLst/>
          </a:prstGeom>
          <a:noFill/>
        </p:spPr>
        <p:txBody>
          <a:bodyPr wrap="square" rtlCol="0">
            <a:spAutoFit/>
          </a:bodyPr>
          <a:lstStyle/>
          <a:p>
            <a:r>
              <a:rPr lang="x-none" sz="3600" b="1" i="0" u="none" strike="noStrike" cap="none" baseline="0">
                <a:solidFill>
                  <a:srgbClr val="000000"/>
                </a:solidFill>
                <a:effectLst/>
                <a:uFillTx/>
                <a:latin typeface="Arial"/>
              </a:rPr>
              <a:t>Facturas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9155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28</a:t>
            </a:fld>
            <a:endParaRPr lang="en-US"/>
          </a:p>
        </p:txBody>
      </p:sp>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800" b="1">
              <a:solidFill>
                <a:srgbClr val="E60000"/>
              </a:solidFill>
              <a:latin typeface="Arial" panose="020B0604020202020204" pitchFamily="34" charset="0"/>
              <a:cs typeface="Arial" panose="020B0604020202020204" pitchFamily="34" charset="0"/>
            </a:endParaRPr>
          </a:p>
        </p:txBody>
      </p:sp>
      <p:sp>
        <p:nvSpPr>
          <p:cNvPr id="4" name="TextBox 3"/>
          <p:cNvSpPr txBox="1"/>
          <p:nvPr/>
        </p:nvSpPr>
        <p:spPr>
          <a:xfrm>
            <a:off x="180000" y="180000"/>
            <a:ext cx="5568163"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Facturas</a:t>
            </a:r>
          </a:p>
        </p:txBody>
      </p:sp>
      <p:sp>
        <p:nvSpPr>
          <p:cNvPr id="7" name="TextBox 6"/>
          <p:cNvSpPr txBox="1"/>
          <p:nvPr/>
        </p:nvSpPr>
        <p:spPr>
          <a:xfrm>
            <a:off x="180000" y="720000"/>
            <a:ext cx="8811600" cy="1351588"/>
          </a:xfrm>
          <a:prstGeom prst="rect">
            <a:avLst/>
          </a:prstGeom>
          <a:noFill/>
        </p:spPr>
        <p:txBody>
          <a:bodyPr wrap="square" rtlCol="0">
            <a:spAutoFit/>
          </a:bodyPr>
          <a:lstStyle/>
          <a:p>
            <a:pPr marL="285750" lvl="0" indent="-285750">
              <a:lnSpc>
                <a:spcPct val="150000"/>
              </a:lnSpc>
              <a:buFont typeface="Wingdings" pitchFamily="2" charset="2"/>
              <a:buChar char="§"/>
            </a:pPr>
            <a:r>
              <a:rPr lang="x-none" sz="1400" b="0" i="0" u="none" strike="noStrike" cap="none" baseline="0" dirty="0">
                <a:solidFill>
                  <a:srgbClr val="000000"/>
                </a:solidFill>
                <a:effectLst/>
                <a:uFillTx/>
                <a:latin typeface="Calibri"/>
              </a:rPr>
              <a:t>Haga clic en “</a:t>
            </a:r>
            <a:r>
              <a:rPr lang="x-none" sz="1400" b="1" i="0" u="none" strike="noStrike" cap="none" baseline="0" dirty="0">
                <a:solidFill>
                  <a:srgbClr val="000000"/>
                </a:solidFill>
                <a:effectLst/>
                <a:uFillTx/>
                <a:latin typeface="Calibri"/>
              </a:rPr>
              <a:t>Invoices</a:t>
            </a:r>
            <a:r>
              <a:rPr lang="x-none" sz="1400" b="0" i="0" u="none" strike="noStrike" cap="none" baseline="0" dirty="0">
                <a:solidFill>
                  <a:srgbClr val="000000"/>
                </a:solidFill>
                <a:effectLst/>
                <a:uFillTx/>
                <a:latin typeface="Calibri"/>
              </a:rPr>
              <a:t>” (Facturas) en la barra del menú - puede revisar las Facturas que usted ha enviado.</a:t>
            </a:r>
          </a:p>
          <a:p>
            <a:pPr marL="285750" indent="-285750">
              <a:lnSpc>
                <a:spcPct val="150000"/>
              </a:lnSpc>
              <a:buFont typeface="Wingdings" pitchFamily="2" charset="2"/>
              <a:buChar char="§"/>
            </a:pPr>
            <a:r>
              <a:rPr lang="x-none" sz="1400" b="0" i="0" u="none" strike="noStrike" cap="none" baseline="0" dirty="0">
                <a:solidFill>
                  <a:srgbClr val="000000"/>
                </a:solidFill>
                <a:effectLst/>
                <a:uFillTx/>
                <a:latin typeface="Calibri"/>
              </a:rPr>
              <a:t>Si tiene varias cuentas de clientes vinculadas al CSP, puede seleccionar diferentes vistas de las facturas de los clientes.</a:t>
            </a:r>
          </a:p>
          <a:p>
            <a:pPr marL="285750" indent="-285750">
              <a:lnSpc>
                <a:spcPct val="150000"/>
              </a:lnSpc>
              <a:buFont typeface="Wingdings" pitchFamily="2" charset="2"/>
              <a:buChar char="§"/>
            </a:pPr>
            <a:r>
              <a:rPr lang="x-none" sz="1400" b="0" i="0" u="none" strike="noStrike" cap="none" baseline="0" dirty="0">
                <a:solidFill>
                  <a:srgbClr val="000000"/>
                </a:solidFill>
                <a:effectLst/>
                <a:uFillTx/>
                <a:latin typeface="Calibri"/>
              </a:rPr>
              <a:t>Puede crear un informe al hacer clic en el botón “</a:t>
            </a:r>
            <a:r>
              <a:rPr lang="x-none" sz="1400" b="1" i="0" u="none" strike="noStrike" cap="none" baseline="0" dirty="0">
                <a:solidFill>
                  <a:srgbClr val="000000"/>
                </a:solidFill>
                <a:effectLst/>
                <a:uFillTx/>
                <a:latin typeface="Calibri"/>
              </a:rPr>
              <a:t>Export to</a:t>
            </a:r>
            <a:r>
              <a:rPr lang="x-none" sz="1400" b="0" i="0" u="none" strike="noStrike" cap="none" baseline="0" dirty="0">
                <a:solidFill>
                  <a:srgbClr val="000000"/>
                </a:solidFill>
                <a:effectLst/>
                <a:uFillTx/>
                <a:latin typeface="Calibri"/>
              </a:rPr>
              <a:t>” (Exportar a).</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450" y="2209798"/>
            <a:ext cx="7344750" cy="440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9155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29</a:t>
            </a:fld>
            <a:endParaRPr lang="en-US"/>
          </a:p>
        </p:txBody>
      </p:sp>
      <p:sp>
        <p:nvSpPr>
          <p:cNvPr id="4" name="TextBox 3"/>
          <p:cNvSpPr txBox="1"/>
          <p:nvPr/>
        </p:nvSpPr>
        <p:spPr>
          <a:xfrm>
            <a:off x="176380" y="720000"/>
            <a:ext cx="8891420" cy="1985159"/>
          </a:xfrm>
          <a:prstGeom prst="rect">
            <a:avLst/>
          </a:prstGeom>
          <a:noFill/>
        </p:spPr>
        <p:txBody>
          <a:bodyPr wrap="square" rtlCol="0">
            <a:spAutoFit/>
          </a:bodyPr>
          <a:lstStyle/>
          <a:p>
            <a:pPr marL="342900" indent="-342900" algn="just">
              <a:lnSpc>
                <a:spcPct val="150000"/>
              </a:lnSpc>
              <a:buFont typeface="Wingdings" pitchFamily="2" charset="2"/>
              <a:buChar char="§"/>
            </a:pPr>
            <a:r>
              <a:rPr lang="x-none" sz="1400" b="0" i="0" u="none" strike="noStrike" cap="none" baseline="0" dirty="0">
                <a:solidFill>
                  <a:srgbClr val="000000"/>
                </a:solidFill>
                <a:effectLst/>
                <a:uFillTx/>
                <a:latin typeface="Calibri"/>
              </a:rPr>
              <a:t>Puede seleccionar diferentes vistas de facturas o crear su propia vista, y puede ver el estado de pago de sus facturas. </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Si desea ver las facturas con un estado en particular, puede exportar el archivo.</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En la pestaña “View” (Vista), puede ver Payment Information (Información de pago), Paid invoices (Facturas pagadas), etc.</a:t>
            </a:r>
          </a:p>
          <a:p>
            <a:endParaRPr lang="en-US" sz="1600" dirty="0"/>
          </a:p>
        </p:txBody>
      </p:sp>
      <p:sp>
        <p:nvSpPr>
          <p:cNvPr id="7" name="TextBox 6"/>
          <p:cNvSpPr txBox="1"/>
          <p:nvPr/>
        </p:nvSpPr>
        <p:spPr>
          <a:xfrm>
            <a:off x="180000" y="180000"/>
            <a:ext cx="4805401"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Facturas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2352675"/>
            <a:ext cx="7010400" cy="120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3733800"/>
            <a:ext cx="7962900" cy="29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9155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3</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Descripción general</a:t>
            </a:r>
          </a:p>
        </p:txBody>
      </p:sp>
      <p:sp>
        <p:nvSpPr>
          <p:cNvPr id="2" name="TextBox 1"/>
          <p:cNvSpPr txBox="1"/>
          <p:nvPr/>
        </p:nvSpPr>
        <p:spPr>
          <a:xfrm>
            <a:off x="175708" y="720000"/>
            <a:ext cx="8591583" cy="3416320"/>
          </a:xfrm>
          <a:prstGeom prst="rect">
            <a:avLst/>
          </a:prstGeom>
          <a:noFill/>
        </p:spPr>
        <p:txBody>
          <a:bodyPr wrap="square" rtlCol="0">
            <a:spAutoFit/>
          </a:bodyPr>
          <a:lstStyle/>
          <a:p>
            <a:pPr marL="285750" indent="-285750" algn="just">
              <a:buFont typeface="Wingdings" pitchFamily="2" charset="2"/>
              <a:buChar char="§"/>
            </a:pPr>
            <a:r>
              <a:rPr lang="x-none" sz="1800" b="0" i="0" u="none" strike="noStrike" cap="none" baseline="0" dirty="0">
                <a:solidFill>
                  <a:srgbClr val="000000"/>
                </a:solidFill>
                <a:effectLst/>
                <a:uFillTx/>
                <a:latin typeface="Calibri"/>
              </a:rPr>
              <a:t>Coupa es una plataforma online P2P, cuyo objetivo es conectar a los compradores con los proveedores a fin de mejorar la comunicación y el flujo de efectivo. </a:t>
            </a:r>
          </a:p>
          <a:p>
            <a:pPr marL="285750" indent="-285750" algn="just">
              <a:buFont typeface="Wingdings" pitchFamily="2" charset="2"/>
              <a:buChar char="§"/>
            </a:pPr>
            <a:endParaRPr lang="en-US" dirty="0"/>
          </a:p>
          <a:p>
            <a:pPr marL="285750" indent="-285750" algn="just">
              <a:buFont typeface="Wingdings" pitchFamily="2" charset="2"/>
              <a:buChar char="§"/>
            </a:pPr>
            <a:r>
              <a:rPr lang="x-none" sz="1800" b="0" i="0" u="none" strike="noStrike" cap="none" baseline="0" dirty="0">
                <a:solidFill>
                  <a:srgbClr val="000000"/>
                </a:solidFill>
                <a:effectLst/>
                <a:uFillTx/>
                <a:latin typeface="Calibri"/>
              </a:rPr>
              <a:t> Aon la utiliza para comprar bienes y servicios, crear y enviar órdenes de compra y recibir las facturas de los proveedores.</a:t>
            </a:r>
          </a:p>
          <a:p>
            <a:pPr marL="285750" indent="-285750" algn="just">
              <a:buFont typeface="Wingdings" pitchFamily="2" charset="2"/>
              <a:buChar char="§"/>
            </a:pPr>
            <a:endParaRPr lang="en-US" dirty="0"/>
          </a:p>
          <a:p>
            <a:pPr marL="285750" indent="-285750" algn="just">
              <a:buFont typeface="Wingdings" pitchFamily="2" charset="2"/>
              <a:buChar char="§"/>
            </a:pPr>
            <a:r>
              <a:rPr lang="x-none" sz="1800" b="0" i="0" u="none" strike="noStrike" cap="none" baseline="0" dirty="0">
                <a:solidFill>
                  <a:srgbClr val="000000"/>
                </a:solidFill>
                <a:effectLst/>
                <a:uFillTx/>
                <a:latin typeface="Calibri"/>
              </a:rPr>
              <a:t>El Portal de Proveedores de Coupa es una herramienta diseñada para los proveedores a fin de permitir el control sobre las órdenes de compra entrantes, facilitar la facturación y garantizar la visibilidad del estado de las facturas.</a:t>
            </a:r>
          </a:p>
          <a:p>
            <a:pPr marL="285750" indent="-285750" algn="just">
              <a:buFont typeface="Wingdings" pitchFamily="2" charset="2"/>
              <a:buChar char="§"/>
            </a:pPr>
            <a:endParaRPr lang="en-US" dirty="0"/>
          </a:p>
          <a:p>
            <a:pPr marL="285750" indent="-285750" algn="just">
              <a:buFont typeface="Wingdings" pitchFamily="2" charset="2"/>
              <a:buChar char="§"/>
            </a:pPr>
            <a:r>
              <a:rPr lang="x-none" sz="1800" b="0" i="0" u="none" strike="noStrike" cap="none" baseline="0" dirty="0">
                <a:solidFill>
                  <a:srgbClr val="000000"/>
                </a:solidFill>
                <a:effectLst/>
                <a:uFillTx/>
                <a:latin typeface="Calibri"/>
              </a:rPr>
              <a:t>El Portal de Proveedores de Coupa es gratuito, y no hay cost</a:t>
            </a:r>
            <a:r>
              <a:rPr lang="es-ES" sz="1800" b="0" i="0" u="none" strike="noStrike" cap="none" baseline="0" dirty="0">
                <a:solidFill>
                  <a:srgbClr val="000000"/>
                </a:solidFill>
                <a:effectLst/>
                <a:uFillTx/>
                <a:latin typeface="Calibri"/>
              </a:rPr>
              <a:t>e</a:t>
            </a:r>
            <a:r>
              <a:rPr lang="x-none" sz="1800" b="0" i="0" u="none" strike="noStrike" cap="none" baseline="0" dirty="0">
                <a:solidFill>
                  <a:srgbClr val="000000"/>
                </a:solidFill>
                <a:effectLst/>
                <a:uFillTx/>
                <a:latin typeface="Calibri"/>
              </a:rPr>
              <a:t>s adicionales para los proveedores.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4419600"/>
            <a:ext cx="86788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4412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30</a:t>
            </a:fld>
            <a:endParaRPr lang="en-US"/>
          </a:p>
        </p:txBody>
      </p:sp>
      <p:sp>
        <p:nvSpPr>
          <p:cNvPr id="5" name="Title 4"/>
          <p:cNvSpPr txBox="1"/>
          <p:nvPr/>
        </p:nvSpPr>
        <p:spPr>
          <a:xfrm>
            <a:off x="457200" y="381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800" b="1">
              <a:solidFill>
                <a:srgbClr val="E60000"/>
              </a:solidFill>
              <a:latin typeface="Arial" panose="020B0604020202020204" pitchFamily="34" charset="0"/>
              <a:cs typeface="Arial" panose="020B0604020202020204" pitchFamily="34" charset="0"/>
            </a:endParaRPr>
          </a:p>
        </p:txBody>
      </p:sp>
      <p:sp>
        <p:nvSpPr>
          <p:cNvPr id="4" name="Rectangle 3"/>
          <p:cNvSpPr/>
          <p:nvPr/>
        </p:nvSpPr>
        <p:spPr>
          <a:xfrm>
            <a:off x="180000" y="929629"/>
            <a:ext cx="7780172" cy="4998741"/>
          </a:xfrm>
          <a:prstGeom prst="rect">
            <a:avLst/>
          </a:prstGeom>
        </p:spPr>
        <p:txBody>
          <a:bodyPr wrap="square">
            <a:spAutoFit/>
          </a:bodyPr>
          <a:lstStyle/>
          <a:p>
            <a:pPr lvl="0" algn="just">
              <a:lnSpc>
                <a:spcPct val="150000"/>
              </a:lnSpc>
              <a:spcBef>
                <a:spcPts val="400"/>
              </a:spcBef>
            </a:pPr>
            <a:r>
              <a:rPr lang="x-none" sz="1800" b="0" i="0" u="none" strike="noStrike" cap="none" baseline="0" dirty="0">
                <a:solidFill>
                  <a:srgbClr val="000000"/>
                </a:solidFill>
                <a:effectLst/>
                <a:uFillTx/>
                <a:latin typeface="Calibri"/>
              </a:rPr>
              <a:t>Un proveedor puede ver los siguientes estados de facturas en el CSP:</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Draft</a:t>
            </a:r>
            <a:r>
              <a:rPr lang="x-none" sz="1400" b="0" i="0" u="none" strike="noStrike" cap="none" baseline="0" dirty="0">
                <a:solidFill>
                  <a:srgbClr val="000000"/>
                </a:solidFill>
                <a:effectLst/>
                <a:uFillTx/>
                <a:latin typeface="Calibri"/>
              </a:rPr>
              <a:t> (Borrador) – Borrador de la factura que todavía no se ha enviado.</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Processing</a:t>
            </a:r>
            <a:r>
              <a:rPr lang="x-none" sz="1400" b="0" i="0" u="none" strike="noStrike" cap="none" baseline="0" dirty="0">
                <a:solidFill>
                  <a:srgbClr val="000000"/>
                </a:solidFill>
                <a:effectLst/>
                <a:uFillTx/>
                <a:latin typeface="Calibri"/>
              </a:rPr>
              <a:t> (En proceso) – Factura que está entre el paso de envío de la factura por el proveedor y el registro del envío por parte de Aon.</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Pending Approval </a:t>
            </a:r>
            <a:r>
              <a:rPr lang="x-none" sz="1400" b="0" i="0" u="none" strike="noStrike" cap="none" baseline="0" dirty="0">
                <a:solidFill>
                  <a:srgbClr val="000000"/>
                </a:solidFill>
                <a:effectLst/>
                <a:uFillTx/>
                <a:latin typeface="Calibri"/>
              </a:rPr>
              <a:t>(Pendiente de aprobación) – Factura que está pasando por el proceso interno de Aon para permitir la aprobación final.  Esto podría ser “recibo pendiente” o “pendiente de aprobación”.</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Disputed</a:t>
            </a:r>
            <a:r>
              <a:rPr lang="x-none" sz="1400" b="0" i="0" u="none" strike="noStrike" cap="none" baseline="0" dirty="0">
                <a:solidFill>
                  <a:srgbClr val="000000"/>
                </a:solidFill>
                <a:effectLst/>
                <a:uFillTx/>
                <a:latin typeface="Calibri"/>
              </a:rPr>
              <a:t> (</a:t>
            </a:r>
            <a:r>
              <a:rPr lang="es-ES" sz="1400" b="0" i="0" u="none" strike="noStrike" cap="none" baseline="0" dirty="0" err="1">
                <a:solidFill>
                  <a:srgbClr val="000000"/>
                </a:solidFill>
                <a:effectLst/>
                <a:uFillTx/>
                <a:latin typeface="Calibri"/>
              </a:rPr>
              <a:t>Cuestion</a:t>
            </a:r>
            <a:r>
              <a:rPr lang="x-none" sz="1400" b="0" i="0" u="none" strike="noStrike" cap="none" baseline="0" dirty="0">
                <a:solidFill>
                  <a:srgbClr val="000000"/>
                </a:solidFill>
                <a:effectLst/>
                <a:uFillTx/>
                <a:latin typeface="Calibri"/>
              </a:rPr>
              <a:t>ada) – Factura que está siendo </a:t>
            </a:r>
            <a:r>
              <a:rPr lang="es-ES" sz="1400" b="0" i="0" u="none" strike="noStrike" cap="none" baseline="0" dirty="0">
                <a:solidFill>
                  <a:srgbClr val="000000"/>
                </a:solidFill>
                <a:effectLst/>
                <a:uFillTx/>
                <a:latin typeface="Calibri"/>
              </a:rPr>
              <a:t>cuestiona</a:t>
            </a:r>
            <a:r>
              <a:rPr lang="x-none" sz="1400" b="0" i="0" u="none" strike="noStrike" cap="none" baseline="0" dirty="0">
                <a:solidFill>
                  <a:srgbClr val="000000"/>
                </a:solidFill>
                <a:effectLst/>
                <a:uFillTx/>
                <a:latin typeface="Calibri"/>
              </a:rPr>
              <a:t>da actualmente por la empresa o por AP.</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Approved</a:t>
            </a:r>
            <a:r>
              <a:rPr lang="x-none" sz="1400" b="0" i="0" u="none" strike="noStrike" cap="none" baseline="0" dirty="0">
                <a:solidFill>
                  <a:srgbClr val="000000"/>
                </a:solidFill>
                <a:effectLst/>
                <a:uFillTx/>
                <a:latin typeface="Calibri"/>
              </a:rPr>
              <a:t> (Aprobada) – Factura que está aprobada y lista para el pago según las condiciones de pago o inmediatamente si está atrasada.</a:t>
            </a:r>
          </a:p>
          <a:p>
            <a:pPr marL="742950" lvl="1" indent="-285750" algn="just">
              <a:lnSpc>
                <a:spcPct val="150000"/>
              </a:lnSpc>
              <a:buFont typeface="Wingdings" pitchFamily="2" charset="2"/>
              <a:buChar char="§"/>
            </a:pPr>
            <a:r>
              <a:rPr lang="x-none" sz="1400" b="1" i="0" u="none" strike="noStrike" cap="none" baseline="0" dirty="0">
                <a:solidFill>
                  <a:srgbClr val="000000"/>
                </a:solidFill>
                <a:effectLst/>
                <a:uFillTx/>
                <a:latin typeface="Calibri"/>
              </a:rPr>
              <a:t>Voided</a:t>
            </a:r>
            <a:r>
              <a:rPr lang="x-none" sz="1400" b="0" i="0" u="none" strike="noStrike" cap="none" baseline="0" dirty="0">
                <a:solidFill>
                  <a:srgbClr val="000000"/>
                </a:solidFill>
                <a:effectLst/>
                <a:uFillTx/>
                <a:latin typeface="Calibri"/>
              </a:rPr>
              <a:t> (Anulada) – Factura anulada luego de ser completamente aprobada y procesada.</a:t>
            </a:r>
            <a:endParaRPr lang="en-US" sz="1400" b="0" i="0" u="none" strike="noStrike" cap="none" baseline="0" dirty="0">
              <a:solidFill>
                <a:srgbClr val="000000"/>
              </a:solidFill>
              <a:effectLst/>
              <a:uFillTx/>
              <a:latin typeface="Calibri"/>
            </a:endParaRPr>
          </a:p>
          <a:p>
            <a:pPr marL="742950" lvl="1" indent="-285750" algn="just">
              <a:lnSpc>
                <a:spcPct val="150000"/>
              </a:lnSpc>
              <a:buFont typeface="Wingdings" pitchFamily="2" charset="2"/>
              <a:buChar char="§"/>
            </a:pPr>
            <a:r>
              <a:rPr lang="en-US" sz="1400" b="1" dirty="0">
                <a:solidFill>
                  <a:srgbClr val="000000"/>
                </a:solidFill>
                <a:latin typeface="Calibri"/>
              </a:rPr>
              <a:t>A</a:t>
            </a:r>
            <a:r>
              <a:rPr lang="en-GB" sz="1400" b="1" dirty="0" err="1">
                <a:solidFill>
                  <a:srgbClr val="000000"/>
                </a:solidFill>
                <a:latin typeface="Calibri"/>
              </a:rPr>
              <a:t>bandoned</a:t>
            </a:r>
            <a:r>
              <a:rPr lang="en-GB" sz="1400" b="1" dirty="0">
                <a:solidFill>
                  <a:srgbClr val="000000"/>
                </a:solidFill>
                <a:latin typeface="Calibri"/>
              </a:rPr>
              <a:t> </a:t>
            </a:r>
            <a:r>
              <a:rPr lang="en-GB" sz="1400" dirty="0">
                <a:solidFill>
                  <a:srgbClr val="000000"/>
                </a:solidFill>
                <a:latin typeface="Calibri"/>
              </a:rPr>
              <a:t>(</a:t>
            </a:r>
            <a:r>
              <a:rPr lang="en-GB" sz="1400" dirty="0" err="1">
                <a:solidFill>
                  <a:srgbClr val="000000"/>
                </a:solidFill>
                <a:latin typeface="Calibri"/>
              </a:rPr>
              <a:t>Abandonado</a:t>
            </a:r>
            <a:r>
              <a:rPr lang="en-GB" sz="1400" dirty="0">
                <a:solidFill>
                  <a:srgbClr val="000000"/>
                </a:solidFill>
                <a:latin typeface="Calibri"/>
              </a:rPr>
              <a:t>) </a:t>
            </a:r>
            <a:r>
              <a:rPr lang="x-none" sz="1400" dirty="0">
                <a:solidFill>
                  <a:srgbClr val="000000"/>
                </a:solidFill>
              </a:rPr>
              <a:t>–</a:t>
            </a:r>
            <a:r>
              <a:rPr lang="en-US" sz="1400" dirty="0">
                <a:solidFill>
                  <a:srgbClr val="000000"/>
                </a:solidFill>
              </a:rPr>
              <a:t> </a:t>
            </a:r>
            <a:r>
              <a:rPr lang="es-ES" sz="1400" dirty="0">
                <a:solidFill>
                  <a:srgbClr val="000000"/>
                </a:solidFill>
              </a:rPr>
              <a:t>Las facturas sin resolución en estado cuestionado se pueden marcar como Abandonadas, de modo que las ordenes de compra vinculadas se puedan cerrar una vez que se hayan completado todas las acciones pendientes de la transacción.</a:t>
            </a:r>
            <a:endParaRPr lang="x-none" sz="1400" b="0" i="0" u="none" strike="noStrike" cap="none" baseline="0" dirty="0">
              <a:solidFill>
                <a:srgbClr val="000000"/>
              </a:solidFill>
              <a:effectLst/>
              <a:uFillTx/>
              <a:latin typeface="Calibri"/>
            </a:endParaRPr>
          </a:p>
        </p:txBody>
      </p:sp>
      <p:sp>
        <p:nvSpPr>
          <p:cNvPr id="7" name="TextBox 6"/>
          <p:cNvSpPr txBox="1"/>
          <p:nvPr/>
        </p:nvSpPr>
        <p:spPr>
          <a:xfrm>
            <a:off x="180000" y="180000"/>
            <a:ext cx="4271468"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Facturas</a:t>
            </a:r>
          </a:p>
        </p:txBody>
      </p:sp>
    </p:spTree>
    <p:extLst>
      <p:ext uri="{BB962C8B-B14F-4D97-AF65-F5344CB8AC3E}">
        <p14:creationId xmlns:p14="http://schemas.microsoft.com/office/powerpoint/2010/main" val="14119155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3600000"/>
            <a:ext cx="6477000" cy="808038"/>
          </a:xfrm>
        </p:spPr>
        <p:txBody>
          <a:bodyPr/>
          <a:lstStyle/>
          <a:p>
            <a:pPr algn="l"/>
            <a:r>
              <a:rPr lang="x-none" sz="3600" b="1" i="0" u="none" strike="noStrike" cap="none" baseline="0">
                <a:solidFill>
                  <a:srgbClr val="000000"/>
                </a:solidFill>
                <a:effectLst/>
                <a:uFillTx/>
                <a:latin typeface="Arial"/>
              </a:rPr>
              <a:t>Catálogos</a:t>
            </a:r>
          </a:p>
        </p:txBody>
      </p:sp>
      <p:sp>
        <p:nvSpPr>
          <p:cNvPr id="4" name="Slide Number Placeholder 3"/>
          <p:cNvSpPr>
            <a:spLocks noGrp="1"/>
          </p:cNvSpPr>
          <p:nvPr>
            <p:ph type="sldNum" sz="quarter" idx="12"/>
          </p:nvPr>
        </p:nvSpPr>
        <p:spPr>
          <a:xfrm>
            <a:off x="3505200" y="6324600"/>
            <a:ext cx="2133600" cy="365125"/>
          </a:xfrm>
        </p:spPr>
        <p:txBody>
          <a:bodyPr/>
          <a:lstStyle/>
          <a:p>
            <a:fld id="{B6F15528-21DE-4FAA-801E-634DDDAF4B2B}" type="slidenum">
              <a:rPr lang="en-US" smtClean="0"/>
              <a:t>31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1157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80000"/>
            <a:ext cx="3733800" cy="639762"/>
          </a:xfrm>
        </p:spPr>
        <p:txBody>
          <a:bodyPr>
            <a:normAutofit/>
          </a:bodyPr>
          <a:lstStyle/>
          <a:p>
            <a:pPr algn="l"/>
            <a:r>
              <a:rPr lang="x-none" sz="1800" b="1" i="0" u="none" strike="noStrike" cap="none" baseline="0">
                <a:solidFill>
                  <a:srgbClr val="E60000"/>
                </a:solidFill>
                <a:effectLst/>
                <a:uFillTx/>
                <a:latin typeface="Arial"/>
              </a:rPr>
              <a:t>Catálogos</a:t>
            </a:r>
          </a:p>
        </p:txBody>
      </p:sp>
      <p:sp>
        <p:nvSpPr>
          <p:cNvPr id="3" name="Slide Number Placeholder 2"/>
          <p:cNvSpPr>
            <a:spLocks noGrp="1"/>
          </p:cNvSpPr>
          <p:nvPr>
            <p:ph type="sldNum" sz="quarter" idx="12"/>
          </p:nvPr>
        </p:nvSpPr>
        <p:spPr/>
        <p:txBody>
          <a:bodyPr/>
          <a:lstStyle/>
          <a:p>
            <a:fld id="{B6F15528-21DE-4FAA-801E-634DDDAF4B2B}" type="slidenum">
              <a:rPr lang="en-US" smtClean="0"/>
              <a:t>32</a:t>
            </a:fld>
            <a:endParaRPr lang="en-US"/>
          </a:p>
        </p:txBody>
      </p:sp>
      <p:sp>
        <p:nvSpPr>
          <p:cNvPr id="4" name="TextBox 3"/>
          <p:cNvSpPr txBox="1"/>
          <p:nvPr/>
        </p:nvSpPr>
        <p:spPr>
          <a:xfrm>
            <a:off x="176533" y="720000"/>
            <a:ext cx="6941134" cy="2270109"/>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Haga clic en “</a:t>
            </a:r>
            <a:r>
              <a:rPr lang="x-none" sz="1600" b="1" i="0" u="none" strike="noStrike" cap="none" baseline="0" dirty="0">
                <a:solidFill>
                  <a:srgbClr val="000000"/>
                </a:solidFill>
                <a:effectLst/>
                <a:uFillTx/>
                <a:latin typeface="Calibri"/>
              </a:rPr>
              <a:t>Catalogs</a:t>
            </a:r>
            <a:r>
              <a:rPr lang="x-none" sz="1600" b="0" i="0" u="none" strike="noStrike" cap="none" baseline="0" dirty="0">
                <a:solidFill>
                  <a:srgbClr val="000000"/>
                </a:solidFill>
                <a:effectLst/>
                <a:uFillTx/>
                <a:latin typeface="Calibri"/>
              </a:rPr>
              <a:t>” (Catálogos) en la barra del menú - La página de catálogos es donde usted trabaja con catálogos para sus clientes como Aon. </a:t>
            </a:r>
          </a:p>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En Coupa, un catálogo es una colección de partidas. Usted puede crear tantos registros de catálogos como desee, pero cada catálogo tiene que ser aprobado por Aon antes de que se pueda incluir en los resultados de búsqueda de Coupa. </a:t>
            </a:r>
          </a:p>
        </p:txBody>
      </p:sp>
      <p:pic>
        <p:nvPicPr>
          <p:cNvPr id="14338" name="Picture 2" descr="C:\Users\a0742555\AppData\Local\Temp\SNAGHTML10b9625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2997223"/>
            <a:ext cx="8534400" cy="33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8991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720000"/>
            <a:ext cx="8382000" cy="609600"/>
          </a:xfrm>
        </p:spPr>
        <p:txBody>
          <a:bodyPr>
            <a:normAutofit/>
          </a:bodyPr>
          <a:lstStyle/>
          <a:p>
            <a:pPr marL="285750" indent="-285750" algn="l">
              <a:buFont typeface="Wingdings" pitchFamily="2" charset="2"/>
              <a:buChar char="§"/>
            </a:pPr>
            <a:r>
              <a:rPr lang="x-none" sz="1600" b="0" i="0" u="none" strike="noStrike" cap="none" baseline="0">
                <a:solidFill>
                  <a:srgbClr val="000000"/>
                </a:solidFill>
                <a:effectLst/>
                <a:uFillTx/>
                <a:latin typeface="Calibri"/>
              </a:rPr>
              <a:t>Si está interesado, siga las siguientes instrucciones detalladas adjuntas para los Catálogos.</a:t>
            </a:r>
          </a:p>
        </p:txBody>
      </p:sp>
      <p:sp>
        <p:nvSpPr>
          <p:cNvPr id="3" name="Slide Number Placeholder 2"/>
          <p:cNvSpPr>
            <a:spLocks noGrp="1"/>
          </p:cNvSpPr>
          <p:nvPr>
            <p:ph type="sldNum" sz="quarter" idx="12"/>
          </p:nvPr>
        </p:nvSpPr>
        <p:spPr/>
        <p:txBody>
          <a:bodyPr/>
          <a:lstStyle/>
          <a:p>
            <a:fld id="{B6F15528-21DE-4FAA-801E-634DDDAF4B2B}" type="slidenum">
              <a:rPr lang="en-US" smtClean="0"/>
              <a:t>33</a:t>
            </a:fld>
            <a:endParaRPr lang="en-US"/>
          </a:p>
        </p:txBody>
      </p:sp>
      <p:sp>
        <p:nvSpPr>
          <p:cNvPr id="6" name="Title 1"/>
          <p:cNvSpPr txBox="1"/>
          <p:nvPr/>
        </p:nvSpPr>
        <p:spPr>
          <a:xfrm>
            <a:off x="180000" y="180000"/>
            <a:ext cx="37338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Catálogos</a:t>
            </a: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2640499909"/>
              </p:ext>
            </p:extLst>
          </p:nvPr>
        </p:nvGraphicFramePr>
        <p:xfrm>
          <a:off x="762000" y="2209800"/>
          <a:ext cx="1143000" cy="990600"/>
        </p:xfrm>
        <a:graphic>
          <a:graphicData uri="http://schemas.openxmlformats.org/presentationml/2006/ole">
            <mc:AlternateContent xmlns:mc="http://schemas.openxmlformats.org/markup-compatibility/2006">
              <mc:Choice xmlns:v="urn:schemas-microsoft-com:vml" Requires="v">
                <p:oleObj spid="_x0000_s1044" name="Presentation" showAsIcon="1" r:id="rId3" imgW="0" imgH="0" progId="PowerPoint.Show.12">
                  <p:embed/>
                </p:oleObj>
              </mc:Choice>
              <mc:Fallback>
                <p:oleObj name="Presentation" showAsIcon="1" r:id="rId3" imgW="0" imgH="0" progId="PowerPoint.Show.12">
                  <p:embed/>
                  <p:pic>
                    <p:nvPicPr>
                      <p:cNvPr id="0" name="OLE substitute image"/>
                      <p:cNvPicPr/>
                      <p:nvPr/>
                    </p:nvPicPr>
                    <p:blipFill>
                      <a:blip r:embed="rId4"/>
                      <a:stretch>
                        <a:fillRect/>
                      </a:stretch>
                    </p:blipFill>
                    <p:spPr>
                      <a:xfrm>
                        <a:off x="762000" y="2209800"/>
                        <a:ext cx="1143000" cy="990600"/>
                      </a:xfrm>
                      <a:prstGeom prst="rect">
                        <a:avLst/>
                      </a:prstGeom>
                    </p:spPr>
                  </p:pic>
                </p:oleObj>
              </mc:Fallback>
            </mc:AlternateContent>
          </a:graphicData>
        </a:graphic>
      </p:graphicFrame>
      <p:sp>
        <p:nvSpPr>
          <p:cNvPr id="10" name="TextBox 9"/>
          <p:cNvSpPr txBox="1"/>
          <p:nvPr/>
        </p:nvSpPr>
        <p:spPr>
          <a:xfrm>
            <a:off x="300723" y="4191000"/>
            <a:ext cx="8161554" cy="1067867"/>
          </a:xfrm>
          <a:prstGeom prst="rect">
            <a:avLst/>
          </a:prstGeom>
          <a:noFill/>
        </p:spPr>
        <p:txBody>
          <a:bodyPr wrap="square" rtlCol="0">
            <a:spAutoFit/>
          </a:bodyPr>
          <a:lstStyle/>
          <a:p>
            <a:pPr algn="just"/>
            <a:r>
              <a:rPr lang="x-none" sz="1600" b="0" i="0" u="none" strike="noStrike" cap="none" baseline="0">
                <a:solidFill>
                  <a:srgbClr val="000000"/>
                </a:solidFill>
                <a:effectLst/>
                <a:uFillTx/>
                <a:latin typeface="Calibri"/>
              </a:rPr>
              <a:t>También puede </a:t>
            </a:r>
            <a:r>
              <a:rPr lang="x-none" sz="1600" b="1" i="0" u="none" strike="noStrike" cap="none" baseline="0">
                <a:solidFill>
                  <a:srgbClr val="000000"/>
                </a:solidFill>
                <a:effectLst/>
                <a:uFillTx/>
                <a:latin typeface="Calibri"/>
              </a:rPr>
              <a:t>Configure Punchout </a:t>
            </a:r>
            <a:r>
              <a:rPr lang="x-none" sz="1600" b="0" i="0" u="none" strike="noStrike" cap="none" baseline="0">
                <a:solidFill>
                  <a:srgbClr val="000000"/>
                </a:solidFill>
                <a:effectLst/>
                <a:uFillTx/>
                <a:latin typeface="Calibri"/>
              </a:rPr>
              <a:t>(Configurar un sitio web externo) –  un sitio web externo es una forma de integración entre el sitio web del proveedor y Coupa.  </a:t>
            </a:r>
          </a:p>
          <a:p>
            <a:pPr algn="just"/>
            <a:endParaRPr lang="en-US" sz="1600">
              <a:cs typeface="Arial" panose="020B0604020202020204" pitchFamily="34" charset="0"/>
            </a:endParaRPr>
          </a:p>
          <a:p>
            <a:r>
              <a:rPr lang="x-none" sz="1600" b="0" i="0" u="none" strike="noStrike" cap="none" baseline="0">
                <a:solidFill>
                  <a:srgbClr val="000000"/>
                </a:solidFill>
                <a:effectLst/>
                <a:uFillTx/>
                <a:latin typeface="Calibri"/>
              </a:rPr>
              <a:t>Si está interesado en esta opción, comuníquese con </a:t>
            </a:r>
            <a:r>
              <a:rPr lang="x-none" sz="1600" b="1" i="0" u="none" strike="noStrike" cap="none" baseline="0">
                <a:solidFill>
                  <a:srgbClr val="E60000"/>
                </a:solidFill>
                <a:effectLst/>
                <a:uFillTx/>
                <a:latin typeface="Calibri"/>
              </a:rPr>
              <a:t>gsmhelpdesk@aon.com</a:t>
            </a:r>
          </a:p>
        </p:txBody>
      </p:sp>
    </p:spTree>
    <p:extLst>
      <p:ext uri="{BB962C8B-B14F-4D97-AF65-F5344CB8AC3E}">
        <p14:creationId xmlns:p14="http://schemas.microsoft.com/office/powerpoint/2010/main" val="5788771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000" y="3600000"/>
            <a:ext cx="6172200" cy="1066800"/>
          </a:xfrm>
        </p:spPr>
        <p:txBody>
          <a:bodyPr>
            <a:normAutofit/>
          </a:bodyPr>
          <a:lstStyle/>
          <a:p>
            <a:pPr algn="l"/>
            <a:r>
              <a:rPr lang="x-none" sz="3600" b="1" i="0" u="none" strike="noStrike" cap="none" baseline="0">
                <a:solidFill>
                  <a:srgbClr val="000000"/>
                </a:solidFill>
                <a:effectLst/>
                <a:uFillTx/>
                <a:latin typeface="Arial"/>
              </a:rPr>
              <a:t>Administración</a:t>
            </a:r>
          </a:p>
        </p:txBody>
      </p:sp>
      <p:sp>
        <p:nvSpPr>
          <p:cNvPr id="4" name="Slide Number Placeholder 3"/>
          <p:cNvSpPr>
            <a:spLocks noGrp="1"/>
          </p:cNvSpPr>
          <p:nvPr>
            <p:ph type="sldNum" sz="quarter" idx="12"/>
          </p:nvPr>
        </p:nvSpPr>
        <p:spPr/>
        <p:txBody>
          <a:bodyPr/>
          <a:lstStyle/>
          <a:p>
            <a:pPr algn="ctr"/>
            <a:fld id="{130ADE47-2730-427F-ABEA-ECA817D6AC99}" type="slidenum">
              <a:rPr lang="en-US" smtClean="0"/>
              <a:pPr algn="ctr"/>
              <a:t>34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9566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80000"/>
            <a:ext cx="3429000" cy="415200"/>
          </a:xfrm>
        </p:spPr>
        <p:txBody>
          <a:bodyPr>
            <a:normAutofit/>
          </a:bodyPr>
          <a:lstStyle/>
          <a:p>
            <a:pPr algn="l"/>
            <a:r>
              <a:rPr lang="x-none" sz="1800" b="1" i="0" u="none" strike="noStrike" cap="none" baseline="0">
                <a:solidFill>
                  <a:srgbClr val="E60000"/>
                </a:solidFill>
                <a:effectLst/>
                <a:uFillTx/>
                <a:latin typeface="Arial"/>
              </a:rPr>
              <a:t>Administración</a:t>
            </a:r>
          </a:p>
        </p:txBody>
      </p:sp>
      <p:sp>
        <p:nvSpPr>
          <p:cNvPr id="3" name="Slide Number Placeholder 2"/>
          <p:cNvSpPr>
            <a:spLocks noGrp="1"/>
          </p:cNvSpPr>
          <p:nvPr>
            <p:ph type="sldNum" sz="quarter" idx="12"/>
          </p:nvPr>
        </p:nvSpPr>
        <p:spPr/>
        <p:txBody>
          <a:bodyPr/>
          <a:lstStyle/>
          <a:p>
            <a:fld id="{B6F15528-21DE-4FAA-801E-634DDDAF4B2B}" type="slidenum">
              <a:rPr lang="en-US" smtClean="0"/>
              <a:t>35</a:t>
            </a:fld>
            <a:endParaRPr lang="en-US"/>
          </a:p>
        </p:txBody>
      </p:sp>
      <p:sp>
        <p:nvSpPr>
          <p:cNvPr id="6" name="Rectangle 5"/>
          <p:cNvSpPr/>
          <p:nvPr/>
        </p:nvSpPr>
        <p:spPr>
          <a:xfrm>
            <a:off x="180000" y="720000"/>
            <a:ext cx="7398792" cy="1189909"/>
          </a:xfrm>
          <a:prstGeom prst="rect">
            <a:avLst/>
          </a:prstGeom>
        </p:spPr>
        <p:txBody>
          <a:bodyPr wrap="square">
            <a:spAutoFit/>
          </a:bodyPr>
          <a:lstStyle/>
          <a:p>
            <a:pPr marL="342900" indent="-342900">
              <a:lnSpc>
                <a:spcPct val="150000"/>
              </a:lnSpc>
              <a:buFont typeface="Wingdings" pitchFamily="2" charset="2"/>
              <a:buChar char="§"/>
            </a:pPr>
            <a:r>
              <a:rPr lang="x-none" sz="1600" b="0" i="0" u="none" strike="noStrike" cap="none" baseline="0">
                <a:solidFill>
                  <a:srgbClr val="000000"/>
                </a:solidFill>
                <a:effectLst/>
                <a:uFillTx/>
                <a:latin typeface="Calibri"/>
              </a:rPr>
              <a:t>Haga clic en “</a:t>
            </a:r>
            <a:r>
              <a:rPr lang="x-none" sz="1600" b="1" i="0" u="none" strike="noStrike" cap="none" baseline="0">
                <a:solidFill>
                  <a:srgbClr val="000000"/>
                </a:solidFill>
                <a:effectLst/>
                <a:uFillTx/>
                <a:latin typeface="Calibri"/>
              </a:rPr>
              <a:t>Admin</a:t>
            </a:r>
            <a:r>
              <a:rPr lang="x-none" sz="1600" b="0" i="0" u="none" strike="noStrike" cap="none" baseline="0">
                <a:solidFill>
                  <a:srgbClr val="000000"/>
                </a:solidFill>
                <a:effectLst/>
                <a:uFillTx/>
                <a:latin typeface="Calibri"/>
              </a:rPr>
              <a:t>” (Administración) en la barra del menú – puede editar su información de usuario, invitar usuarios a su CSP, añadir dirección de destinatarios, fusionar solicitudes, configurar la facturación electrónica, etc.</a:t>
            </a:r>
          </a:p>
        </p:txBody>
      </p:sp>
      <p:pic>
        <p:nvPicPr>
          <p:cNvPr id="15362" name="Picture 2" descr="C:\Users\a0742555\AppData\Local\Temp\SNAGHTML10dae1bf.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101" y="2286000"/>
            <a:ext cx="8781038" cy="39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228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720000"/>
            <a:ext cx="8735400" cy="609600"/>
          </a:xfrm>
        </p:spPr>
        <p:txBody>
          <a:bodyPr>
            <a:normAutofit fontScale="90000"/>
          </a:bodyPr>
          <a:lstStyle/>
          <a:p>
            <a:pPr marL="342900" indent="-342900" algn="just">
              <a:lnSpc>
                <a:spcPct val="150000"/>
              </a:lnSpc>
              <a:buFont typeface="Wingdings" pitchFamily="2" charset="2"/>
              <a:buChar char="§"/>
            </a:pPr>
            <a:r>
              <a:rPr lang="x-none" sz="1800" b="0" i="0" u="none" strike="noStrike" cap="none" baseline="0" dirty="0">
                <a:solidFill>
                  <a:srgbClr val="000000"/>
                </a:solidFill>
                <a:effectLst/>
                <a:uFillTx/>
                <a:latin typeface="Calibri"/>
              </a:rPr>
              <a:t>Si desea invitar otros usuarios, haga clic en “</a:t>
            </a:r>
            <a:r>
              <a:rPr lang="x-none" sz="1800" b="1" i="0" u="none" strike="noStrike" cap="none" baseline="0" dirty="0">
                <a:solidFill>
                  <a:srgbClr val="000000"/>
                </a:solidFill>
                <a:effectLst/>
                <a:uFillTx/>
                <a:latin typeface="Calibri"/>
              </a:rPr>
              <a:t>Invite User</a:t>
            </a:r>
            <a:r>
              <a:rPr lang="x-none" sz="1800" b="0" i="0" u="none" strike="noStrike" cap="none" baseline="0" dirty="0">
                <a:solidFill>
                  <a:srgbClr val="000000"/>
                </a:solidFill>
                <a:effectLst/>
                <a:uFillTx/>
                <a:latin typeface="Calibri"/>
              </a:rPr>
              <a:t>” (Invitar usuario). Complete la pestaña “</a:t>
            </a:r>
            <a:r>
              <a:rPr lang="x-none" sz="1800" b="1" i="0" u="none" strike="noStrike" cap="none" baseline="0" dirty="0">
                <a:solidFill>
                  <a:srgbClr val="000000"/>
                </a:solidFill>
                <a:effectLst/>
                <a:uFillTx/>
                <a:latin typeface="Calibri"/>
              </a:rPr>
              <a:t>Email</a:t>
            </a:r>
            <a:r>
              <a:rPr lang="x-none" sz="1800" b="0" i="0" u="none" strike="noStrike" cap="none" baseline="0" dirty="0">
                <a:solidFill>
                  <a:srgbClr val="000000"/>
                </a:solidFill>
                <a:effectLst/>
                <a:uFillTx/>
                <a:latin typeface="Calibri"/>
              </a:rPr>
              <a:t>” (Correo electrónico) y seleccione los permisos y clientes, y luego haga clic en “</a:t>
            </a:r>
            <a:r>
              <a:rPr lang="x-none" sz="1800" b="1" i="0" u="none" strike="noStrike" cap="none" baseline="0" dirty="0">
                <a:solidFill>
                  <a:srgbClr val="000000"/>
                </a:solidFill>
                <a:effectLst/>
                <a:uFillTx/>
                <a:latin typeface="Calibri"/>
              </a:rPr>
              <a:t>Send Invitation</a:t>
            </a:r>
            <a:r>
              <a:rPr lang="x-none" sz="1800" b="0" i="0" u="none" strike="noStrike" cap="none" baseline="0" dirty="0">
                <a:solidFill>
                  <a:srgbClr val="000000"/>
                </a:solidFill>
                <a:effectLst/>
                <a:uFillTx/>
                <a:latin typeface="Calibri"/>
              </a:rPr>
              <a:t>” (Enviar invitación).</a:t>
            </a:r>
          </a:p>
        </p:txBody>
      </p:sp>
      <p:sp>
        <p:nvSpPr>
          <p:cNvPr id="3" name="Slide Number Placeholder 2"/>
          <p:cNvSpPr>
            <a:spLocks noGrp="1"/>
          </p:cNvSpPr>
          <p:nvPr>
            <p:ph type="sldNum" sz="quarter" idx="12"/>
          </p:nvPr>
        </p:nvSpPr>
        <p:spPr/>
        <p:txBody>
          <a:bodyPr/>
          <a:lstStyle/>
          <a:p>
            <a:fld id="{B6F15528-21DE-4FAA-801E-634DDDAF4B2B}" type="slidenum">
              <a:rPr lang="en-US" smtClean="0"/>
              <a:t>36</a:t>
            </a:fld>
            <a:endParaRPr lang="en-US"/>
          </a:p>
        </p:txBody>
      </p:sp>
      <p:sp>
        <p:nvSpPr>
          <p:cNvPr id="4" name="TextBox 3"/>
          <p:cNvSpPr txBox="1"/>
          <p:nvPr/>
        </p:nvSpPr>
        <p:spPr>
          <a:xfrm>
            <a:off x="180000" y="180000"/>
            <a:ext cx="5186782"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Administración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 y="1514360"/>
            <a:ext cx="55816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00751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720000"/>
            <a:ext cx="8229600" cy="651600"/>
          </a:xfrm>
        </p:spPr>
        <p:txBody>
          <a:bodyPr>
            <a:noAutofit/>
          </a:bodyPr>
          <a:lstStyle/>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Si desea fusionar su cuenta de CSP de Aon con la cuenta de CSP de otra compañía, introduzca la dirección de correo electrónico y haga clic en “</a:t>
            </a:r>
            <a:r>
              <a:rPr lang="x-none" sz="1600" b="1" i="0" u="none" strike="noStrike" cap="none" baseline="0">
                <a:solidFill>
                  <a:srgbClr val="000000"/>
                </a:solidFill>
                <a:effectLst/>
                <a:uFillTx/>
                <a:latin typeface="Calibri"/>
              </a:rPr>
              <a:t>Request Merge</a:t>
            </a:r>
            <a:r>
              <a:rPr lang="x-none" sz="1600" b="0" i="0" u="none" strike="noStrike" cap="none" baseline="0">
                <a:solidFill>
                  <a:srgbClr val="000000"/>
                </a:solidFill>
                <a:effectLst/>
                <a:uFillTx/>
                <a:latin typeface="Calibri"/>
              </a:rPr>
              <a:t>” (Solicitar fusión).</a:t>
            </a:r>
          </a:p>
        </p:txBody>
      </p:sp>
      <p:sp>
        <p:nvSpPr>
          <p:cNvPr id="3" name="Slide Number Placeholder 2"/>
          <p:cNvSpPr>
            <a:spLocks noGrp="1"/>
          </p:cNvSpPr>
          <p:nvPr>
            <p:ph type="sldNum" sz="quarter" idx="12"/>
          </p:nvPr>
        </p:nvSpPr>
        <p:spPr/>
        <p:txBody>
          <a:bodyPr/>
          <a:lstStyle/>
          <a:p>
            <a:fld id="{B6F15528-21DE-4FAA-801E-634DDDAF4B2B}" type="slidenum">
              <a:rPr lang="en-US" smtClean="0"/>
              <a:t>37</a:t>
            </a:fld>
            <a:endParaRPr lang="en-US"/>
          </a:p>
        </p:txBody>
      </p:sp>
      <p:sp>
        <p:nvSpPr>
          <p:cNvPr id="4" name="TextBox 3"/>
          <p:cNvSpPr txBox="1"/>
          <p:nvPr/>
        </p:nvSpPr>
        <p:spPr>
          <a:xfrm>
            <a:off x="180000" y="180000"/>
            <a:ext cx="4347744"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Administración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000" y="2286000"/>
            <a:ext cx="8238077" cy="341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1042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6400" y="6324600"/>
            <a:ext cx="2133600" cy="365125"/>
          </a:xfrm>
        </p:spPr>
        <p:txBody>
          <a:bodyPr/>
          <a:lstStyle/>
          <a:p>
            <a:fld id="{B6F15528-21DE-4FAA-801E-634DDDAF4B2B}" type="slidenum">
              <a:rPr lang="en-US" smtClean="0"/>
              <a:t>38</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CSP – cómo fusionar cuentas</a:t>
            </a:r>
          </a:p>
        </p:txBody>
      </p:sp>
      <p:sp>
        <p:nvSpPr>
          <p:cNvPr id="6" name="TextBox 5"/>
          <p:cNvSpPr txBox="1"/>
          <p:nvPr/>
        </p:nvSpPr>
        <p:spPr>
          <a:xfrm>
            <a:off x="176152" y="720000"/>
            <a:ext cx="7703896" cy="1189909"/>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Para solicitar una fusión, escriba la dirección de correo electrónico de una persona cuyo buzón está vinculado a otro perfil de Coupa.</a:t>
            </a:r>
          </a:p>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Haga clic en “</a:t>
            </a:r>
            <a:r>
              <a:rPr lang="x-none" sz="1600" b="1" i="0" u="none" strike="noStrike" cap="none" baseline="0">
                <a:solidFill>
                  <a:srgbClr val="000000"/>
                </a:solidFill>
                <a:effectLst/>
                <a:uFillTx/>
                <a:latin typeface="Calibri"/>
              </a:rPr>
              <a:t>Request Merge</a:t>
            </a:r>
            <a:r>
              <a:rPr lang="x-none" sz="1600" b="0" i="0" u="none" strike="noStrike" cap="none" baseline="0">
                <a:solidFill>
                  <a:srgbClr val="000000"/>
                </a:solidFill>
                <a:effectLst/>
                <a:uFillTx/>
                <a:latin typeface="Calibri"/>
              </a:rPr>
              <a:t>” (Solicitar fusión). </a:t>
            </a:r>
          </a:p>
        </p:txBody>
      </p:sp>
      <p:sp>
        <p:nvSpPr>
          <p:cNvPr id="9" name="TextBox 8"/>
          <p:cNvSpPr txBox="1"/>
          <p:nvPr/>
        </p:nvSpPr>
        <p:spPr>
          <a:xfrm>
            <a:off x="5682253" y="3518117"/>
            <a:ext cx="3311002" cy="2776455"/>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Aquí tiene que elegir quién será el propietario de la cuenta fusionada - usted o la persona a quien está invitando.</a:t>
            </a:r>
          </a:p>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Agregue una nota para la persona invitada.</a:t>
            </a:r>
          </a:p>
          <a:p>
            <a:pPr algn="just"/>
            <a:endParaRPr lang="en-US" sz="1600" dirty="0"/>
          </a:p>
          <a:p>
            <a:pPr algn="just"/>
            <a:endParaRPr lang="en-GB" sz="1600" dirty="0"/>
          </a:p>
        </p:txBody>
      </p:sp>
      <p:pic>
        <p:nvPicPr>
          <p:cNvPr id="17412" name="Picture 4" descr="C:\Users\a0742555\AppData\Local\Temp\SNAGHTML10fb35e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920330"/>
            <a:ext cx="5243058" cy="454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180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6400" y="6324600"/>
            <a:ext cx="2133600" cy="365125"/>
          </a:xfrm>
        </p:spPr>
        <p:txBody>
          <a:bodyPr/>
          <a:lstStyle/>
          <a:p>
            <a:fld id="{B6F15528-21DE-4FAA-801E-634DDDAF4B2B}" type="slidenum">
              <a:rPr lang="en-US" smtClean="0"/>
              <a:t>39</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CSP – cómo fusionar cuentas</a:t>
            </a:r>
          </a:p>
        </p:txBody>
      </p:sp>
      <p:sp>
        <p:nvSpPr>
          <p:cNvPr id="4" name="TextBox 3"/>
          <p:cNvSpPr txBox="1"/>
          <p:nvPr/>
        </p:nvSpPr>
        <p:spPr>
          <a:xfrm>
            <a:off x="176152" y="720000"/>
            <a:ext cx="8586848" cy="2539157"/>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La persona a quien le envíe una solicitud, recibirá un correo electrónico de Coupa y las notificaciones de la cuenta de CSP.</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Asimismo, la información acerca de una nueva solicitud de fusión será visible en la página principal en la sección “</a:t>
            </a:r>
            <a:r>
              <a:rPr lang="x-none" sz="1400" b="1" i="0" u="none" strike="noStrike" cap="none" baseline="0" dirty="0">
                <a:solidFill>
                  <a:srgbClr val="000000"/>
                </a:solidFill>
                <a:effectLst/>
                <a:uFillTx/>
                <a:latin typeface="Calibri"/>
              </a:rPr>
              <a:t>Merge Accounts</a:t>
            </a:r>
            <a:r>
              <a:rPr lang="x-none" sz="1400" b="0" i="0" u="none" strike="noStrike" cap="none" baseline="0" dirty="0">
                <a:solidFill>
                  <a:srgbClr val="000000"/>
                </a:solidFill>
                <a:effectLst/>
                <a:uFillTx/>
                <a:latin typeface="Calibri"/>
              </a:rPr>
              <a:t>” (Fusionar cuentas) en la pestaña “</a:t>
            </a:r>
            <a:r>
              <a:rPr lang="x-none" sz="1400" b="1" i="0" u="none" strike="noStrike" cap="none" baseline="0" dirty="0">
                <a:solidFill>
                  <a:srgbClr val="000000"/>
                </a:solidFill>
                <a:effectLst/>
                <a:uFillTx/>
                <a:latin typeface="Calibri"/>
              </a:rPr>
              <a:t>Merge Requests</a:t>
            </a:r>
            <a:r>
              <a:rPr lang="x-none" sz="1400" b="0" i="0" u="none" strike="noStrike" cap="none" baseline="0" dirty="0">
                <a:solidFill>
                  <a:srgbClr val="000000"/>
                </a:solidFill>
                <a:effectLst/>
                <a:uFillTx/>
                <a:latin typeface="Calibri"/>
              </a:rPr>
              <a:t>” (Solicitudes de fusión) en “</a:t>
            </a:r>
            <a:r>
              <a:rPr lang="x-none" sz="1400" b="1" i="0" u="none" strike="noStrike" cap="none" baseline="0" dirty="0">
                <a:solidFill>
                  <a:srgbClr val="000000"/>
                </a:solidFill>
                <a:effectLst/>
                <a:uFillTx/>
                <a:latin typeface="Calibri"/>
              </a:rPr>
              <a:t>Admin</a:t>
            </a:r>
            <a:r>
              <a:rPr lang="x-none" sz="1400" b="0" i="0" u="none" strike="noStrike" cap="none" baseline="0" dirty="0">
                <a:solidFill>
                  <a:srgbClr val="000000"/>
                </a:solidFill>
                <a:effectLst/>
                <a:uFillTx/>
                <a:latin typeface="Calibri"/>
              </a:rPr>
              <a:t>” (Administración).</a:t>
            </a:r>
          </a:p>
          <a:p>
            <a:pPr marL="285750" indent="-285750">
              <a:buFont typeface="Wingdings" pitchFamily="2" charset="2"/>
              <a:buChar char="§"/>
            </a:pPr>
            <a:endParaRPr lang="en-US" sz="1600" dirty="0"/>
          </a:p>
          <a:p>
            <a:pPr marL="285750" indent="-285750">
              <a:buFont typeface="Wingdings" pitchFamily="2" charset="2"/>
              <a:buChar char="§"/>
            </a:pPr>
            <a:endParaRPr lang="en-US" sz="1600" dirty="0"/>
          </a:p>
          <a:p>
            <a:pPr marL="285750" indent="-285750">
              <a:buFont typeface="Wingdings" pitchFamily="2" charset="2"/>
              <a:buChar char="§"/>
            </a:pPr>
            <a:endParaRPr lang="en-GB" sz="1600" dirty="0"/>
          </a:p>
        </p:txBody>
      </p:sp>
      <p:sp>
        <p:nvSpPr>
          <p:cNvPr id="14" name="TextBox 13"/>
          <p:cNvSpPr txBox="1"/>
          <p:nvPr/>
        </p:nvSpPr>
        <p:spPr>
          <a:xfrm>
            <a:off x="1343218" y="5638800"/>
            <a:ext cx="7194776" cy="854293"/>
          </a:xfrm>
          <a:prstGeom prst="rect">
            <a:avLst/>
          </a:prstGeom>
          <a:noFill/>
        </p:spPr>
        <p:txBody>
          <a:bodyPr wrap="square" rtlCol="0">
            <a:spAutoFit/>
          </a:bodyPr>
          <a:lstStyle/>
          <a:p>
            <a:pPr algn="ctr"/>
            <a:r>
              <a:rPr lang="x-none" sz="1600" b="0" i="0" u="none" strike="noStrike" cap="none" baseline="0">
                <a:solidFill>
                  <a:srgbClr val="000000"/>
                </a:solidFill>
                <a:effectLst/>
                <a:uFillTx/>
                <a:latin typeface="Calibri"/>
              </a:rPr>
              <a:t>Al hacer clic en “</a:t>
            </a:r>
            <a:r>
              <a:rPr lang="x-none" sz="1600" b="1" i="0" u="none" strike="noStrike" cap="none" baseline="0">
                <a:solidFill>
                  <a:srgbClr val="000000"/>
                </a:solidFill>
                <a:effectLst/>
                <a:uFillTx/>
                <a:latin typeface="Calibri"/>
              </a:rPr>
              <a:t>Respond</a:t>
            </a:r>
            <a:r>
              <a:rPr lang="x-none" sz="1600" b="0" i="0" u="none" strike="noStrike" cap="none" baseline="0">
                <a:solidFill>
                  <a:srgbClr val="000000"/>
                </a:solidFill>
                <a:effectLst/>
                <a:uFillTx/>
                <a:latin typeface="Calibri"/>
              </a:rPr>
              <a:t>” (Responder) en el botón “</a:t>
            </a:r>
            <a:r>
              <a:rPr lang="x-none" sz="1600" b="1" i="0" u="none" strike="noStrike" cap="none" baseline="0">
                <a:solidFill>
                  <a:srgbClr val="000000"/>
                </a:solidFill>
                <a:effectLst/>
                <a:uFillTx/>
                <a:latin typeface="Calibri"/>
              </a:rPr>
              <a:t>Accept Merge</a:t>
            </a:r>
            <a:r>
              <a:rPr lang="x-none" sz="1600" b="0" i="0" u="none" strike="noStrike" cap="none" baseline="0">
                <a:solidFill>
                  <a:srgbClr val="000000"/>
                </a:solidFill>
                <a:effectLst/>
                <a:uFillTx/>
                <a:latin typeface="Calibri"/>
              </a:rPr>
              <a:t>” (Aceptar fusión), se puede tomar una acción adicional.</a:t>
            </a:r>
          </a:p>
          <a:p>
            <a:pPr marL="285750" indent="-285750">
              <a:buFont typeface="Wingdings" pitchFamily="2" charset="2"/>
              <a:buChar char="§"/>
            </a:pPr>
            <a:endParaRPr lang="en-GB"/>
          </a:p>
        </p:txBody>
      </p:sp>
      <p:cxnSp>
        <p:nvCxnSpPr>
          <p:cNvPr id="7" name="Straight Arrow Connector 6"/>
          <p:cNvCxnSpPr/>
          <p:nvPr/>
        </p:nvCxnSpPr>
        <p:spPr>
          <a:xfrm flipH="1" flipV="1">
            <a:off x="2133599" y="5296729"/>
            <a:ext cx="532425" cy="350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C:\Users\a0742555\AppData\Local\Temp\SNAGHTML10ebdf3f.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600" y="2438400"/>
            <a:ext cx="8486775" cy="282091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7239000" y="4546599"/>
            <a:ext cx="7620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8809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4</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Recursos adicionales</a:t>
            </a:r>
          </a:p>
        </p:txBody>
      </p:sp>
      <p:sp>
        <p:nvSpPr>
          <p:cNvPr id="2" name="TextBox 1"/>
          <p:cNvSpPr txBox="1"/>
          <p:nvPr/>
        </p:nvSpPr>
        <p:spPr>
          <a:xfrm>
            <a:off x="176037" y="720000"/>
            <a:ext cx="7932725" cy="4247317"/>
          </a:xfrm>
          <a:prstGeom prst="rect">
            <a:avLst/>
          </a:prstGeom>
          <a:noFill/>
        </p:spPr>
        <p:txBody>
          <a:bodyPr wrap="square" rtlCol="0">
            <a:spAutoFit/>
          </a:bodyPr>
          <a:lstStyle/>
          <a:p>
            <a:pPr algn="just"/>
            <a:r>
              <a:rPr lang="x-none" sz="1800" b="0" i="0" u="none" strike="noStrike" cap="none" baseline="0">
                <a:solidFill>
                  <a:srgbClr val="000000"/>
                </a:solidFill>
                <a:effectLst/>
                <a:uFillTx/>
                <a:latin typeface="Calibri"/>
              </a:rPr>
              <a:t>Sitios y contactos importantes:</a:t>
            </a:r>
          </a:p>
          <a:p>
            <a:pPr algn="just"/>
            <a:endParaRPr lang="en-US" dirty="0"/>
          </a:p>
          <a:p>
            <a:pPr marL="285750" indent="-285750" algn="just">
              <a:buFont typeface="Wingdings" pitchFamily="2" charset="2"/>
              <a:buChar char="§"/>
            </a:pPr>
            <a:r>
              <a:rPr lang="x-none" sz="1800" b="0" i="0" u="none" strike="noStrike" cap="none" baseline="0">
                <a:solidFill>
                  <a:srgbClr val="000000"/>
                </a:solidFill>
                <a:effectLst/>
                <a:uFillTx/>
                <a:latin typeface="Calibri"/>
              </a:rPr>
              <a:t>Información general: </a:t>
            </a:r>
            <a:r>
              <a:rPr lang="x-none" sz="1800" b="1" i="0" u="none" strike="noStrike" cap="none" baseline="0">
                <a:solidFill>
                  <a:srgbClr val="E60000"/>
                </a:solidFill>
                <a:effectLst/>
                <a:uFillTx/>
                <a:latin typeface="Calibri"/>
              </a:rPr>
              <a:t>www.aon.com</a:t>
            </a:r>
            <a:r>
              <a:rPr lang="x-none" sz="1800" b="1" i="0" u="none" strike="noStrike" cap="none" baseline="0">
                <a:solidFill>
                  <a:srgbClr val="FF0000"/>
                </a:solidFill>
                <a:effectLst/>
                <a:uFillTx/>
                <a:latin typeface="Calibri"/>
              </a:rPr>
              <a:t> </a:t>
            </a:r>
            <a:r>
              <a:rPr lang="x-none" sz="1800" b="0" i="0" u="none" strike="noStrike" cap="none" baseline="0">
                <a:solidFill>
                  <a:srgbClr val="000000"/>
                </a:solidFill>
                <a:effectLst/>
                <a:uFillTx/>
                <a:latin typeface="Calibri"/>
              </a:rPr>
              <a:t>&gt; About Aon (Acerca de Aon) &gt; Supplier Information (Información de proveedores)</a:t>
            </a:r>
          </a:p>
          <a:p>
            <a:pPr marL="285750" indent="-285750" algn="just">
              <a:buFont typeface="Wingdings" pitchFamily="2" charset="2"/>
              <a:buChar char="§"/>
            </a:pPr>
            <a:endParaRPr lang="en-US" dirty="0"/>
          </a:p>
          <a:p>
            <a:pPr lvl="1" algn="just"/>
            <a:r>
              <a:rPr lang="x-none" sz="1800" b="0" i="0" u="none" strike="noStrike" cap="none" baseline="0">
                <a:solidFill>
                  <a:srgbClr val="000000"/>
                </a:solidFill>
                <a:effectLst/>
                <a:uFillTx/>
                <a:latin typeface="Calibri"/>
              </a:rPr>
              <a:t>Para cualquier problema y preguntas sobre el Portal de Proveedores de Coupa y las facturas y los pagos: Servicio de ayuda de gestión global de gastos</a:t>
            </a:r>
            <a:r>
              <a:rPr lang="en-US" sz="1800" b="0" i="0" u="none" strike="noStrike" cap="none" baseline="0" dirty="0">
                <a:solidFill>
                  <a:srgbClr val="000000"/>
                </a:solidFill>
                <a:effectLst/>
                <a:uFillTx/>
                <a:latin typeface="Calibri"/>
              </a:rPr>
              <a:t> </a:t>
            </a:r>
            <a:r>
              <a:rPr lang="x-none" sz="1800" b="1" i="0" u="none" strike="noStrike" cap="none" baseline="0">
                <a:solidFill>
                  <a:srgbClr val="E60000"/>
                </a:solidFill>
                <a:effectLst/>
                <a:uFillTx/>
                <a:latin typeface="Calibri"/>
              </a:rPr>
              <a:t>gsmhelpdesk@aon.com	</a:t>
            </a:r>
          </a:p>
          <a:p>
            <a:pPr algn="just"/>
            <a:endParaRPr lang="en-US" b="1" dirty="0">
              <a:solidFill>
                <a:srgbClr val="E60000"/>
              </a:solidFill>
            </a:endParaRPr>
          </a:p>
          <a:p>
            <a:pPr marL="285750" indent="-285750" algn="just">
              <a:buFont typeface="Wingdings" pitchFamily="2" charset="2"/>
              <a:buChar char="§"/>
            </a:pPr>
            <a:r>
              <a:rPr lang="x-none" sz="1800" b="0" i="0" u="none" strike="noStrike" cap="none" baseline="0">
                <a:solidFill>
                  <a:srgbClr val="000000"/>
                </a:solidFill>
                <a:effectLst/>
                <a:uFillTx/>
                <a:latin typeface="Calibri"/>
              </a:rPr>
              <a:t>Recursos de Coupa para proveedores: </a:t>
            </a:r>
            <a:r>
              <a:rPr lang="x-none" sz="1800" b="1" i="0" u="none" strike="noStrike" cap="none" baseline="0">
                <a:solidFill>
                  <a:srgbClr val="E60000"/>
                </a:solidFill>
                <a:effectLst/>
                <a:uFillTx/>
                <a:latin typeface="Calibri"/>
              </a:rPr>
              <a:t>https://success.coupa.com/Suppliers</a:t>
            </a:r>
          </a:p>
          <a:p>
            <a:endParaRPr lang="en-US" b="1" dirty="0">
              <a:solidFill>
                <a:srgbClr val="E60000"/>
              </a:solidFill>
            </a:endParaRPr>
          </a:p>
          <a:p>
            <a:endParaRPr lang="en-US" b="1" dirty="0">
              <a:solidFill>
                <a:srgbClr val="E60000"/>
              </a:solidFill>
            </a:endParaRPr>
          </a:p>
          <a:p>
            <a:pPr marL="285750" indent="-285750">
              <a:buFont typeface="Wingdings" pitchFamily="2" charset="2"/>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511444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6400" y="6325200"/>
            <a:ext cx="2133600" cy="365125"/>
          </a:xfrm>
        </p:spPr>
        <p:txBody>
          <a:bodyPr/>
          <a:lstStyle/>
          <a:p>
            <a:fld id="{B6F15528-21DE-4FAA-801E-634DDDAF4B2B}" type="slidenum">
              <a:rPr lang="en-US" smtClean="0"/>
              <a:t>40</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CSP – cómo fusionar cuentas</a:t>
            </a:r>
          </a:p>
        </p:txBody>
      </p:sp>
      <p:sp>
        <p:nvSpPr>
          <p:cNvPr id="2" name="TextBox 1"/>
          <p:cNvSpPr txBox="1"/>
          <p:nvPr/>
        </p:nvSpPr>
        <p:spPr>
          <a:xfrm>
            <a:off x="191698" y="762000"/>
            <a:ext cx="8499348" cy="823783"/>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Aquí el sistema informa acerca de las consecuencias de aceptar una solicitud de fusión - ¿quién será el propietario de la cuenta?</a:t>
            </a:r>
          </a:p>
        </p:txBody>
      </p:sp>
      <p:sp>
        <p:nvSpPr>
          <p:cNvPr id="12" name="TextBox 11"/>
          <p:cNvSpPr txBox="1"/>
          <p:nvPr/>
        </p:nvSpPr>
        <p:spPr>
          <a:xfrm>
            <a:off x="5682253" y="3429000"/>
            <a:ext cx="3311002" cy="2044203"/>
          </a:xfrm>
          <a:prstGeom prst="rect">
            <a:avLst/>
          </a:prstGeom>
          <a:noFill/>
        </p:spPr>
        <p:txBody>
          <a:bodyPr wrap="square" rtlCol="0">
            <a:spAutoFit/>
          </a:bodyPr>
          <a:lstStyle/>
          <a:p>
            <a:pPr marL="285750" indent="-285750" algn="just">
              <a:buFont typeface="Wingdings" pitchFamily="2" charset="2"/>
              <a:buChar char="§"/>
            </a:pPr>
            <a:r>
              <a:rPr lang="x-none" sz="1600" b="0" i="0" u="none" strike="noStrike" cap="none" baseline="0">
                <a:solidFill>
                  <a:srgbClr val="000000"/>
                </a:solidFill>
                <a:effectLst/>
                <a:uFillTx/>
                <a:latin typeface="Calibri"/>
              </a:rPr>
              <a:t>Una solicitud puede ser aceptada, rechazada o cancelada.</a:t>
            </a:r>
          </a:p>
          <a:p>
            <a:pPr marL="285750" indent="-285750" algn="just">
              <a:buFont typeface="Wingdings" pitchFamily="2" charset="2"/>
              <a:buChar char="§"/>
            </a:pPr>
            <a:r>
              <a:rPr lang="x-none" sz="1600" b="0" i="0" u="none" strike="noStrike" cap="none" baseline="0">
                <a:solidFill>
                  <a:srgbClr val="000000"/>
                </a:solidFill>
                <a:effectLst/>
                <a:uFillTx/>
                <a:latin typeface="Calibri"/>
              </a:rPr>
              <a:t>Para aceptarla, se debe marcar la casilla de verificación de arriba.</a:t>
            </a:r>
          </a:p>
          <a:p>
            <a:pPr algn="just"/>
            <a:endParaRPr lang="en-US" sz="1600"/>
          </a:p>
          <a:p>
            <a:pPr algn="just"/>
            <a:endParaRPr lang="en-GB" sz="1600"/>
          </a:p>
        </p:txBody>
      </p:sp>
      <p:pic>
        <p:nvPicPr>
          <p:cNvPr id="19458" name="Picture 2" descr="C:\Users\a0742555\AppData\Local\Temp\SNAGHTML10fe9c5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5943" y="1676400"/>
            <a:ext cx="561218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648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6400" y="6325200"/>
            <a:ext cx="2133600" cy="365125"/>
          </a:xfrm>
        </p:spPr>
        <p:txBody>
          <a:bodyPr/>
          <a:lstStyle/>
          <a:p>
            <a:fld id="{B6F15528-21DE-4FAA-801E-634DDDAF4B2B}" type="slidenum">
              <a:rPr lang="en-US" smtClean="0"/>
              <a:t>41</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CSP – cómo fusionar cuentas</a:t>
            </a:r>
          </a:p>
        </p:txBody>
      </p:sp>
      <p:sp>
        <p:nvSpPr>
          <p:cNvPr id="2" name="TextBox 1"/>
          <p:cNvSpPr txBox="1"/>
          <p:nvPr/>
        </p:nvSpPr>
        <p:spPr>
          <a:xfrm>
            <a:off x="175754" y="720000"/>
            <a:ext cx="8499348" cy="1448730"/>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200" b="0" i="0" u="none" strike="noStrike" cap="none" baseline="0" dirty="0">
                <a:solidFill>
                  <a:srgbClr val="000000"/>
                </a:solidFill>
                <a:effectLst/>
                <a:uFillTx/>
                <a:latin typeface="Calibri"/>
              </a:rPr>
              <a:t>Después de la fusión, cualquier cliente vinculado se convertirá a la cuenta nueva. </a:t>
            </a:r>
          </a:p>
          <a:p>
            <a:pPr marL="285750" indent="-285750" algn="just">
              <a:lnSpc>
                <a:spcPct val="150000"/>
              </a:lnSpc>
              <a:buFont typeface="Wingdings" pitchFamily="2" charset="2"/>
              <a:buChar char="§"/>
            </a:pPr>
            <a:r>
              <a:rPr lang="x-none" sz="1200" b="0" i="0" u="none" strike="noStrike" cap="none" baseline="0" dirty="0">
                <a:solidFill>
                  <a:srgbClr val="000000"/>
                </a:solidFill>
                <a:effectLst/>
                <a:uFillTx/>
                <a:latin typeface="Calibri"/>
              </a:rPr>
              <a:t>Los usuarios de la cuenta principal y fusionada son visibles en la pestaña “</a:t>
            </a:r>
            <a:r>
              <a:rPr lang="x-none" sz="1200" b="1" i="0" u="none" strike="noStrike" cap="none" baseline="0" dirty="0">
                <a:solidFill>
                  <a:srgbClr val="000000"/>
                </a:solidFill>
                <a:effectLst/>
                <a:uFillTx/>
                <a:latin typeface="Calibri"/>
              </a:rPr>
              <a:t>Users</a:t>
            </a:r>
            <a:r>
              <a:rPr lang="x-none" sz="1200" b="0" i="0" u="none" strike="noStrike" cap="none" baseline="0" dirty="0">
                <a:solidFill>
                  <a:srgbClr val="000000"/>
                </a:solidFill>
                <a:effectLst/>
                <a:uFillTx/>
                <a:latin typeface="Calibri"/>
              </a:rPr>
              <a:t>” (Usuarios) en la sección “</a:t>
            </a:r>
            <a:r>
              <a:rPr lang="x-none" sz="1200" b="1" i="0" u="none" strike="noStrike" cap="none" baseline="0" dirty="0">
                <a:solidFill>
                  <a:srgbClr val="000000"/>
                </a:solidFill>
                <a:effectLst/>
                <a:uFillTx/>
                <a:latin typeface="Calibri"/>
              </a:rPr>
              <a:t>Admin</a:t>
            </a:r>
            <a:r>
              <a:rPr lang="x-none" sz="1200" b="0" i="0" u="none" strike="noStrike" cap="none" baseline="0" dirty="0">
                <a:solidFill>
                  <a:srgbClr val="000000"/>
                </a:solidFill>
                <a:effectLst/>
                <a:uFillTx/>
                <a:latin typeface="Calibri"/>
              </a:rPr>
              <a:t>” (Administración).</a:t>
            </a:r>
          </a:p>
          <a:p>
            <a:pPr marL="285750" indent="-285750" algn="just">
              <a:lnSpc>
                <a:spcPct val="150000"/>
              </a:lnSpc>
              <a:buFont typeface="Wingdings" pitchFamily="2" charset="2"/>
              <a:buChar char="§"/>
            </a:pPr>
            <a:r>
              <a:rPr lang="x-none" sz="1200" b="0" i="0" u="none" strike="noStrike" cap="none" baseline="0" dirty="0">
                <a:solidFill>
                  <a:srgbClr val="000000"/>
                </a:solidFill>
                <a:effectLst/>
                <a:uFillTx/>
                <a:latin typeface="Calibri"/>
              </a:rPr>
              <a:t>En las secciones del menú principal, hay una opción de “</a:t>
            </a:r>
            <a:r>
              <a:rPr lang="x-none" sz="1200" b="1" i="0" u="none" strike="noStrike" cap="none" baseline="0" dirty="0">
                <a:solidFill>
                  <a:srgbClr val="000000"/>
                </a:solidFill>
                <a:effectLst/>
                <a:uFillTx/>
                <a:latin typeface="Calibri"/>
              </a:rPr>
              <a:t>Select Customer</a:t>
            </a:r>
            <a:r>
              <a:rPr lang="x-none" sz="1200" b="0" i="0" u="none" strike="noStrike" cap="none" baseline="0" dirty="0">
                <a:solidFill>
                  <a:srgbClr val="000000"/>
                </a:solidFill>
                <a:effectLst/>
                <a:uFillTx/>
                <a:latin typeface="Calibri"/>
              </a:rPr>
              <a:t>” (Seleccionar cliente). Puede elegir el perfil de la empresa en la cual desea trabajar, por ejemplo, crear una factura, ver órdenes o cambiar el perfil.</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0455" y="4902094"/>
            <a:ext cx="7724246" cy="14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descr="C:\Users\a0742555\AppData\Local\Temp\SNAGHTML11080160.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933" y="2118522"/>
            <a:ext cx="8447610" cy="278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581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6400" y="6325200"/>
            <a:ext cx="2133600" cy="365125"/>
          </a:xfrm>
        </p:spPr>
        <p:txBody>
          <a:bodyPr/>
          <a:lstStyle/>
          <a:p>
            <a:fld id="{B6F15528-21DE-4FAA-801E-634DDDAF4B2B}" type="slidenum">
              <a:rPr lang="en-US" smtClean="0"/>
              <a:t>42</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CSP – cómo fusionar cuentas</a:t>
            </a:r>
          </a:p>
        </p:txBody>
      </p:sp>
      <p:sp>
        <p:nvSpPr>
          <p:cNvPr id="7" name="TextBox 6"/>
          <p:cNvSpPr txBox="1"/>
          <p:nvPr/>
        </p:nvSpPr>
        <p:spPr>
          <a:xfrm>
            <a:off x="175754" y="720000"/>
            <a:ext cx="8499348" cy="1171731"/>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200" b="0" i="0" u="none" strike="noStrike" cap="none" baseline="0" dirty="0">
                <a:solidFill>
                  <a:srgbClr val="000000"/>
                </a:solidFill>
                <a:effectLst/>
                <a:uFillTx/>
                <a:latin typeface="Calibri"/>
              </a:rPr>
              <a:t>La sección “</a:t>
            </a:r>
            <a:r>
              <a:rPr lang="x-none" sz="1200" b="1" i="0" u="none" strike="noStrike" cap="none" baseline="0" dirty="0">
                <a:solidFill>
                  <a:srgbClr val="000000"/>
                </a:solidFill>
                <a:effectLst/>
                <a:uFillTx/>
                <a:latin typeface="Calibri"/>
              </a:rPr>
              <a:t>Merge Accounts</a:t>
            </a:r>
            <a:r>
              <a:rPr lang="x-none" sz="1200" b="0" i="0" u="none" strike="noStrike" cap="none" baseline="0" dirty="0">
                <a:solidFill>
                  <a:srgbClr val="000000"/>
                </a:solidFill>
                <a:effectLst/>
                <a:uFillTx/>
                <a:latin typeface="Calibri"/>
              </a:rPr>
              <a:t>” (Fusionar cuentas) también está disponible en la página principal cuando un usuario inicia sesión en el portal.</a:t>
            </a:r>
          </a:p>
          <a:p>
            <a:pPr marL="285750" indent="-285750" algn="just">
              <a:lnSpc>
                <a:spcPct val="150000"/>
              </a:lnSpc>
              <a:buFont typeface="Wingdings" pitchFamily="2" charset="2"/>
              <a:buChar char="§"/>
            </a:pPr>
            <a:r>
              <a:rPr lang="x-none" sz="1200" b="0" i="0" u="none" strike="noStrike" cap="none" baseline="0" dirty="0">
                <a:solidFill>
                  <a:srgbClr val="000000"/>
                </a:solidFill>
                <a:effectLst/>
                <a:uFillTx/>
                <a:latin typeface="Calibri"/>
              </a:rPr>
              <a:t>El sistema de Coupa sugiere automáticamente una posible fusión basada en el dominio de correo electrónico.</a:t>
            </a:r>
          </a:p>
          <a:p>
            <a:pPr marL="285750" indent="-285750" algn="just">
              <a:lnSpc>
                <a:spcPct val="150000"/>
              </a:lnSpc>
              <a:buFont typeface="Wingdings" pitchFamily="2" charset="2"/>
              <a:buChar char="§"/>
            </a:pPr>
            <a:endParaRPr lang="en-GB" sz="1200" dirty="0"/>
          </a:p>
        </p:txBody>
      </p:sp>
      <p:pic>
        <p:nvPicPr>
          <p:cNvPr id="21508" name="Picture 4" descr="C:\Users\a0742555\AppData\Local\Temp\SNAGHTML110dc34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301" y="1645539"/>
            <a:ext cx="8823797" cy="467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594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t>43</a:t>
            </a:fld>
            <a:endParaRPr lang="en-US"/>
          </a:p>
        </p:txBody>
      </p:sp>
      <p:sp>
        <p:nvSpPr>
          <p:cNvPr id="4" name="TextBox 3"/>
          <p:cNvSpPr txBox="1"/>
          <p:nvPr/>
        </p:nvSpPr>
        <p:spPr>
          <a:xfrm>
            <a:off x="180000" y="180000"/>
            <a:ext cx="2745943"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Administración</a:t>
            </a:r>
          </a:p>
        </p:txBody>
      </p:sp>
      <p:sp>
        <p:nvSpPr>
          <p:cNvPr id="5" name="TextBox 4"/>
          <p:cNvSpPr txBox="1"/>
          <p:nvPr/>
        </p:nvSpPr>
        <p:spPr>
          <a:xfrm>
            <a:off x="175708" y="720000"/>
            <a:ext cx="8591583" cy="1674754"/>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Una vez que inicia sesión en el Portal de Proveedores de Coupa, los proveedores pueden comenzar a configurar su cuenta para facturar en nuestra nueva área de configuración que les guiará en todo el proceso. </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Para configurar una entidad jurídica para crear una factura, haga clic en “</a:t>
            </a:r>
            <a:r>
              <a:rPr lang="x-none" sz="1400" b="1" i="0" u="none" strike="noStrike" cap="none" baseline="0" dirty="0">
                <a:solidFill>
                  <a:srgbClr val="000000"/>
                </a:solidFill>
                <a:effectLst/>
                <a:uFillTx/>
                <a:latin typeface="Calibri"/>
              </a:rPr>
              <a:t>Add Legal Entity</a:t>
            </a:r>
            <a:r>
              <a:rPr lang="x-none" sz="1400" b="0" i="0" u="none" strike="noStrike" cap="none" baseline="0" dirty="0">
                <a:solidFill>
                  <a:srgbClr val="000000"/>
                </a:solidFill>
                <a:effectLst/>
                <a:uFillTx/>
                <a:latin typeface="Calibri"/>
              </a:rPr>
              <a:t>” (Agregar entidad jurídica). Siga los comandos en la pantalla que le guiarán para agregar una entidad jurídica y la información acerca de su empresa.</a:t>
            </a:r>
          </a:p>
        </p:txBody>
      </p:sp>
      <p:pic>
        <p:nvPicPr>
          <p:cNvPr id="22530" name="Picture 2" descr="C:\Users\a0742555\AppData\Local\Temp\SNAGHTML111a376e.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287" y="2453732"/>
            <a:ext cx="8787425" cy="389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675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t>44</a:t>
            </a:fld>
            <a:endParaRPr lang="en-US"/>
          </a:p>
        </p:txBody>
      </p:sp>
      <p:sp>
        <p:nvSpPr>
          <p:cNvPr id="4" name="TextBox 3"/>
          <p:cNvSpPr txBox="1"/>
          <p:nvPr/>
        </p:nvSpPr>
        <p:spPr>
          <a:xfrm>
            <a:off x="180000" y="180000"/>
            <a:ext cx="3661258"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Administración</a:t>
            </a:r>
          </a:p>
        </p:txBody>
      </p:sp>
      <p:sp>
        <p:nvSpPr>
          <p:cNvPr id="9" name="TextBox 8"/>
          <p:cNvSpPr txBox="1"/>
          <p:nvPr/>
        </p:nvSpPr>
        <p:spPr>
          <a:xfrm>
            <a:off x="212657" y="1615879"/>
            <a:ext cx="5943600" cy="369332"/>
          </a:xfrm>
          <a:prstGeom prst="rect">
            <a:avLst/>
          </a:prstGeom>
          <a:noFill/>
        </p:spPr>
        <p:txBody>
          <a:bodyPr wrap="square" rtlCol="0">
            <a:spAutoFit/>
          </a:bodyPr>
          <a:lstStyle/>
          <a:p>
            <a:endParaRPr lang="en-GB"/>
          </a:p>
        </p:txBody>
      </p:sp>
      <p:sp>
        <p:nvSpPr>
          <p:cNvPr id="14" name="TextBox 13"/>
          <p:cNvSpPr txBox="1"/>
          <p:nvPr/>
        </p:nvSpPr>
        <p:spPr>
          <a:xfrm>
            <a:off x="3845971" y="3072348"/>
            <a:ext cx="5034230" cy="3655103"/>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Llene los campos con asterisco rojo (por ej. nombre de la entidad jurídica, país, número de registro de la empresa, número de identificación del IVA, etc.) y haga clic en “Continue” (Continuar). </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La dirección que se está creando se utilizará por defecto como la dirección de destinatario y remitente. Si desmarca estas casillas, después de elegir “</a:t>
            </a:r>
            <a:r>
              <a:rPr lang="x-none" sz="1400" b="1" i="0" u="none" strike="noStrike" cap="none" baseline="0" dirty="0">
                <a:solidFill>
                  <a:srgbClr val="000000"/>
                </a:solidFill>
                <a:effectLst/>
                <a:uFillTx/>
                <a:latin typeface="Calibri"/>
              </a:rPr>
              <a:t>Continue</a:t>
            </a:r>
            <a:r>
              <a:rPr lang="x-none" sz="1400" b="0" i="0" u="none" strike="noStrike" cap="none" baseline="0" dirty="0">
                <a:solidFill>
                  <a:srgbClr val="000000"/>
                </a:solidFill>
                <a:effectLst/>
                <a:uFillTx/>
                <a:latin typeface="Calibri"/>
              </a:rPr>
              <a:t>” (Continuar), habrá una opción para agregar otra dirección de destinatario y remitente.</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Una vez que todos los campos están actualizados, haga clic en “</a:t>
            </a:r>
            <a:r>
              <a:rPr lang="x-none" sz="1400" b="1" i="0" u="none" strike="noStrike" cap="none" baseline="0" dirty="0">
                <a:solidFill>
                  <a:srgbClr val="000000"/>
                </a:solidFill>
                <a:effectLst/>
                <a:uFillTx/>
                <a:latin typeface="Calibri"/>
              </a:rPr>
              <a:t>Save &amp; Continue</a:t>
            </a:r>
            <a:r>
              <a:rPr lang="x-none" sz="1400" b="0" i="0" u="none" strike="noStrike" cap="none" baseline="0" dirty="0">
                <a:solidFill>
                  <a:srgbClr val="000000"/>
                </a:solidFill>
                <a:effectLst/>
                <a:uFillTx/>
                <a:latin typeface="Calibri"/>
              </a:rPr>
              <a:t>” (Guardar y Continuar).</a:t>
            </a:r>
          </a:p>
          <a:p>
            <a:pPr marL="285750" indent="-285750" algn="just">
              <a:lnSpc>
                <a:spcPct val="150000"/>
              </a:lnSpc>
              <a:buFont typeface="Wingdings" pitchFamily="2" charset="2"/>
              <a:buChar char="§"/>
            </a:pPr>
            <a:endParaRPr lang="en-US" sz="1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4914" y="442298"/>
            <a:ext cx="4076648" cy="234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49332"/>
            <a:ext cx="4057650" cy="630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3744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80000"/>
            <a:ext cx="8229600" cy="334962"/>
          </a:xfrm>
        </p:spPr>
        <p:txBody>
          <a:bodyPr>
            <a:normAutofit fontScale="90000"/>
          </a:bodyPr>
          <a:lstStyle/>
          <a:p>
            <a:pPr algn="l"/>
            <a:r>
              <a:rPr lang="x-none" sz="1800" b="1" i="0" u="none" strike="noStrike" cap="none" baseline="0">
                <a:solidFill>
                  <a:srgbClr val="E60000"/>
                </a:solidFill>
                <a:effectLst/>
                <a:uFillTx/>
                <a:latin typeface="Arial"/>
              </a:rPr>
              <a:t>Administración</a:t>
            </a:r>
          </a:p>
        </p:txBody>
      </p:sp>
      <p:sp>
        <p:nvSpPr>
          <p:cNvPr id="3" name="Slide Number Placeholder 2"/>
          <p:cNvSpPr>
            <a:spLocks noGrp="1"/>
          </p:cNvSpPr>
          <p:nvPr>
            <p:ph type="sldNum" sz="quarter" idx="12"/>
          </p:nvPr>
        </p:nvSpPr>
        <p:spPr/>
        <p:txBody>
          <a:bodyPr/>
          <a:lstStyle/>
          <a:p>
            <a:fld id="{B6F15528-21DE-4FAA-801E-634DDDAF4B2B}" type="slidenum">
              <a:rPr lang="en-US" smtClean="0"/>
              <a:t>45</a:t>
            </a:fld>
            <a:endParaRPr lang="en-US"/>
          </a:p>
        </p:txBody>
      </p:sp>
      <p:sp>
        <p:nvSpPr>
          <p:cNvPr id="4" name="TextBox 3"/>
          <p:cNvSpPr txBox="1"/>
          <p:nvPr/>
        </p:nvSpPr>
        <p:spPr>
          <a:xfrm>
            <a:off x="180000" y="720000"/>
            <a:ext cx="8778750" cy="894732"/>
          </a:xfrm>
          <a:prstGeom prst="rect">
            <a:avLst/>
          </a:prstGeom>
          <a:noFill/>
        </p:spPr>
        <p:txBody>
          <a:bodyPr wrap="square" rtlCol="0">
            <a:spAutoFit/>
          </a:bodyPr>
          <a:lstStyle/>
          <a:p>
            <a:pPr marL="285750" indent="-285750">
              <a:lnSpc>
                <a:spcPct val="150000"/>
              </a:lnSpc>
              <a:buFont typeface="Wingdings" pitchFamily="2" charset="2"/>
              <a:buChar char="§"/>
            </a:pPr>
            <a:r>
              <a:rPr lang="x-none" sz="1200" b="0" i="0" u="none" strike="noStrike" cap="none" baseline="0" dirty="0">
                <a:solidFill>
                  <a:srgbClr val="000000"/>
                </a:solidFill>
                <a:effectLst/>
                <a:uFillTx/>
                <a:latin typeface="Calibri"/>
              </a:rPr>
              <a:t>Si desmarca la casilla “</a:t>
            </a:r>
            <a:r>
              <a:rPr lang="x-none" sz="1200" b="1" i="0" u="none" strike="noStrike" cap="none" baseline="0" dirty="0">
                <a:solidFill>
                  <a:srgbClr val="000000"/>
                </a:solidFill>
                <a:effectLst/>
                <a:uFillTx/>
                <a:latin typeface="Calibri"/>
              </a:rPr>
              <a:t>Use this for Remit-to</a:t>
            </a:r>
            <a:r>
              <a:rPr lang="x-none" sz="1200" b="0" i="0" u="none" strike="noStrike" cap="none" baseline="0" dirty="0">
                <a:solidFill>
                  <a:srgbClr val="000000"/>
                </a:solidFill>
                <a:effectLst/>
                <a:uFillTx/>
                <a:latin typeface="Calibri"/>
              </a:rPr>
              <a:t>” (Utilizar para destinatario) en la etapa anterior, se presentará esta vista.</a:t>
            </a:r>
          </a:p>
          <a:p>
            <a:pPr marL="285750" indent="-285750">
              <a:lnSpc>
                <a:spcPct val="150000"/>
              </a:lnSpc>
              <a:buFont typeface="Wingdings" pitchFamily="2" charset="2"/>
              <a:buChar char="§"/>
            </a:pPr>
            <a:r>
              <a:rPr lang="x-none" sz="1200" b="0" i="0" u="none" strike="noStrike" cap="none" baseline="0" dirty="0">
                <a:solidFill>
                  <a:srgbClr val="000000"/>
                </a:solidFill>
                <a:effectLst/>
                <a:uFillTx/>
                <a:latin typeface="Calibri"/>
              </a:rPr>
              <a:t>Si desea modificar o añadir otra dirección de destinatario, haga clic en “Add Remit-To” (Agregar destinatario), llene todos los campos con asterisco rojo, y haga clic en “Done” (Listo).</a:t>
            </a:r>
          </a:p>
        </p:txBody>
      </p:sp>
      <p:pic>
        <p:nvPicPr>
          <p:cNvPr id="23554" name="Picture 2" descr="C:\Users\a0742555\AppData\Local\Temp\SNAGHTML111bf7b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250" y="1956517"/>
            <a:ext cx="8773500" cy="436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036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80000"/>
            <a:ext cx="8229600" cy="411162"/>
          </a:xfrm>
        </p:spPr>
        <p:txBody>
          <a:bodyPr/>
          <a:lstStyle/>
          <a:p>
            <a:pPr algn="l"/>
            <a:r>
              <a:rPr lang="x-none" sz="1800" b="1" i="0" u="none" strike="noStrike" cap="none" baseline="0">
                <a:solidFill>
                  <a:srgbClr val="E60000"/>
                </a:solidFill>
                <a:effectLst/>
                <a:uFillTx/>
                <a:latin typeface="Arial"/>
              </a:rPr>
              <a:t>Administración</a:t>
            </a:r>
          </a:p>
        </p:txBody>
      </p:sp>
      <p:sp>
        <p:nvSpPr>
          <p:cNvPr id="3" name="Slide Number Placeholder 2"/>
          <p:cNvSpPr>
            <a:spLocks noGrp="1"/>
          </p:cNvSpPr>
          <p:nvPr>
            <p:ph type="sldNum" sz="quarter" idx="12"/>
          </p:nvPr>
        </p:nvSpPr>
        <p:spPr/>
        <p:txBody>
          <a:bodyPr/>
          <a:lstStyle/>
          <a:p>
            <a:fld id="{B6F15528-21DE-4FAA-801E-634DDDAF4B2B}" type="slidenum">
              <a:rPr lang="en-US" smtClean="0"/>
              <a:t>46</a:t>
            </a:fld>
            <a:endParaRPr lang="en-US"/>
          </a:p>
        </p:txBody>
      </p:sp>
      <p:sp>
        <p:nvSpPr>
          <p:cNvPr id="4" name="TextBox 3"/>
          <p:cNvSpPr txBox="1"/>
          <p:nvPr/>
        </p:nvSpPr>
        <p:spPr>
          <a:xfrm>
            <a:off x="180000" y="720000"/>
            <a:ext cx="8591583" cy="2196755"/>
          </a:xfrm>
          <a:prstGeom prst="rect">
            <a:avLst/>
          </a:prstGeom>
          <a:noFill/>
        </p:spPr>
        <p:txBody>
          <a:bodyPr wrap="square" rtlCol="0">
            <a:spAutoFit/>
          </a:bodyPr>
          <a:lstStyle/>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Si desmarca la casilla “</a:t>
            </a:r>
            <a:r>
              <a:rPr lang="x-none" sz="1600" b="1" i="0" u="none" strike="noStrike" cap="none" baseline="0">
                <a:solidFill>
                  <a:srgbClr val="000000"/>
                </a:solidFill>
                <a:effectLst/>
                <a:uFillTx/>
                <a:latin typeface="Calibri"/>
              </a:rPr>
              <a:t>Use this for Ship From address</a:t>
            </a:r>
            <a:r>
              <a:rPr lang="x-none" sz="1600" b="0" i="0" u="none" strike="noStrike" cap="none" baseline="0">
                <a:solidFill>
                  <a:srgbClr val="000000"/>
                </a:solidFill>
                <a:effectLst/>
                <a:uFillTx/>
                <a:latin typeface="Calibri"/>
              </a:rPr>
              <a:t>” (Utilizar para dirección de remitente) en la etapa anterior, se presentará esta vista.</a:t>
            </a:r>
          </a:p>
          <a:p>
            <a:pPr marL="285750" indent="-285750">
              <a:lnSpc>
                <a:spcPct val="150000"/>
              </a:lnSpc>
              <a:buFont typeface="Wingdings" pitchFamily="2" charset="2"/>
              <a:buChar char="§"/>
            </a:pPr>
            <a:r>
              <a:rPr lang="x-none" sz="1600" b="0" i="0" u="none" strike="noStrike" cap="none" baseline="0">
                <a:solidFill>
                  <a:srgbClr val="000000"/>
                </a:solidFill>
                <a:effectLst/>
                <a:uFillTx/>
                <a:latin typeface="Calibri"/>
              </a:rPr>
              <a:t>Si desea modificar o añadir otra dirección de remitente, haga clic en “Add Ship From” (Agregar remitente), llene todos los campos con asterisco rojo, y haga clic en “Done” (Listo).</a:t>
            </a:r>
          </a:p>
          <a:p>
            <a:endParaRPr lang="en-US"/>
          </a:p>
        </p:txBody>
      </p:sp>
      <p:pic>
        <p:nvPicPr>
          <p:cNvPr id="24578" name="Picture 2" descr="C:\Users\a0742555\AppData\Local\Temp\SNAGHTML111e6023.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7987" y="2225169"/>
            <a:ext cx="8328025" cy="413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055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720000"/>
            <a:ext cx="8229600" cy="731838"/>
          </a:xfrm>
        </p:spPr>
        <p:txBody>
          <a:bodyPr>
            <a:normAutofit/>
          </a:bodyPr>
          <a:lstStyle/>
          <a:p>
            <a:pPr marL="285750" indent="-285750" algn="just">
              <a:buFont typeface="Wingdings" pitchFamily="2" charset="2"/>
              <a:buChar char="§"/>
            </a:pPr>
            <a:r>
              <a:rPr lang="x-none" sz="1600" b="0" i="0" u="none" strike="noStrike" cap="none" baseline="0">
                <a:solidFill>
                  <a:srgbClr val="000000"/>
                </a:solidFill>
                <a:effectLst/>
                <a:uFillTx/>
                <a:latin typeface="Calibri"/>
              </a:rPr>
              <a:t>Recibirá el siguiente mensaje que muestra la Entidad jurídica que puede utilizarse en las facturas nuevas.</a:t>
            </a:r>
          </a:p>
        </p:txBody>
      </p:sp>
      <p:sp>
        <p:nvSpPr>
          <p:cNvPr id="3" name="Slide Number Placeholder 2"/>
          <p:cNvSpPr>
            <a:spLocks noGrp="1"/>
          </p:cNvSpPr>
          <p:nvPr>
            <p:ph type="sldNum" sz="quarter" idx="12"/>
          </p:nvPr>
        </p:nvSpPr>
        <p:spPr/>
        <p:txBody>
          <a:bodyPr/>
          <a:lstStyle/>
          <a:p>
            <a:fld id="{B6F15528-21DE-4FAA-801E-634DDDAF4B2B}" type="slidenum">
              <a:rPr lang="en-US" smtClean="0"/>
              <a:t>47</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2012" y="2057400"/>
            <a:ext cx="7418387"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0000" y="180000"/>
            <a:ext cx="3203600" cy="366126"/>
          </a:xfrm>
          <a:prstGeom prst="rect">
            <a:avLst/>
          </a:prstGeom>
          <a:noFill/>
        </p:spPr>
        <p:txBody>
          <a:bodyPr wrap="square" rtlCol="0">
            <a:spAutoFit/>
          </a:bodyPr>
          <a:lstStyle/>
          <a:p>
            <a:r>
              <a:rPr lang="x-none" sz="1800" b="1" i="0" u="none" strike="noStrike" cap="none" baseline="0">
                <a:solidFill>
                  <a:srgbClr val="E60000"/>
                </a:solidFill>
                <a:effectLst/>
                <a:uFillTx/>
                <a:latin typeface="Arial"/>
              </a:rPr>
              <a:t>Administración</a:t>
            </a:r>
          </a:p>
        </p:txBody>
      </p:sp>
    </p:spTree>
    <p:extLst>
      <p:ext uri="{BB962C8B-B14F-4D97-AF65-F5344CB8AC3E}">
        <p14:creationId xmlns:p14="http://schemas.microsoft.com/office/powerpoint/2010/main" val="10682735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180000"/>
            <a:ext cx="3124200" cy="563562"/>
          </a:xfrm>
        </p:spPr>
        <p:txBody>
          <a:bodyPr>
            <a:normAutofit/>
          </a:bodyPr>
          <a:lstStyle/>
          <a:p>
            <a:pPr algn="l"/>
            <a:r>
              <a:rPr lang="x-none" sz="1800" b="1" i="0" u="none" strike="noStrike" cap="none" baseline="0">
                <a:solidFill>
                  <a:srgbClr val="E60000"/>
                </a:solidFill>
                <a:effectLst/>
                <a:uFillTx/>
                <a:latin typeface="Arial"/>
              </a:rPr>
              <a:t>Administración</a:t>
            </a:r>
          </a:p>
        </p:txBody>
      </p:sp>
      <p:sp>
        <p:nvSpPr>
          <p:cNvPr id="3" name="Slide Number Placeholder 2"/>
          <p:cNvSpPr>
            <a:spLocks noGrp="1"/>
          </p:cNvSpPr>
          <p:nvPr>
            <p:ph type="sldNum" sz="quarter" idx="12"/>
          </p:nvPr>
        </p:nvSpPr>
        <p:spPr/>
        <p:txBody>
          <a:bodyPr/>
          <a:lstStyle/>
          <a:p>
            <a:fld id="{B6F15528-21DE-4FAA-801E-634DDDAF4B2B}" type="slidenum">
              <a:rPr lang="en-US" smtClean="0"/>
              <a:t>48</a:t>
            </a:fld>
            <a:endParaRPr lang="en-US"/>
          </a:p>
        </p:txBody>
      </p:sp>
      <p:sp>
        <p:nvSpPr>
          <p:cNvPr id="5" name="TextBox 4"/>
          <p:cNvSpPr txBox="1"/>
          <p:nvPr/>
        </p:nvSpPr>
        <p:spPr>
          <a:xfrm>
            <a:off x="176495" y="720000"/>
            <a:ext cx="8662705" cy="1200329"/>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Remit To (Destinatario) – Puede ver su dirección de destinatario. En el caso de que desee realizar cambios en su dirección de destinatario, haga clic en “E-invoicing setup” (Configuración de facturación electrónica).</a:t>
            </a:r>
          </a:p>
        </p:txBody>
      </p:sp>
      <p:pic>
        <p:nvPicPr>
          <p:cNvPr id="25602" name="Picture 2" descr="C:\Users\a0742555\AppData\Local\Temp\SNAGHTML11204f4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1828989"/>
            <a:ext cx="7914383" cy="486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164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49</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00001" y="3600000"/>
            <a:ext cx="6178372" cy="1189909"/>
          </a:xfrm>
          <a:prstGeom prst="rect">
            <a:avLst/>
          </a:prstGeom>
          <a:noFill/>
        </p:spPr>
        <p:txBody>
          <a:bodyPr wrap="square" rtlCol="0">
            <a:spAutoFit/>
          </a:bodyPr>
          <a:lstStyle/>
          <a:p>
            <a:r>
              <a:rPr lang="x-none" sz="3600" b="1" i="0" u="none" strike="noStrike" cap="none" baseline="0">
                <a:solidFill>
                  <a:srgbClr val="000000"/>
                </a:solidFill>
                <a:effectLst/>
                <a:uFillTx/>
                <a:latin typeface="Arial"/>
              </a:rPr>
              <a:t>Configuración de cuenta</a:t>
            </a:r>
          </a:p>
          <a:p>
            <a:r>
              <a:rPr lang="x-none" sz="3600" b="1" i="0" u="none" strike="noStrike" cap="none" baseline="0">
                <a:solidFill>
                  <a:srgbClr val="000000"/>
                </a:solidFill>
                <a:effectLst/>
                <a:uFillTx/>
                <a:latin typeface="Arial"/>
              </a:rPr>
              <a:t>y preferencias de notificación</a:t>
            </a:r>
          </a:p>
        </p:txBody>
      </p:sp>
    </p:spTree>
    <p:extLst>
      <p:ext uri="{BB962C8B-B14F-4D97-AF65-F5344CB8AC3E}">
        <p14:creationId xmlns:p14="http://schemas.microsoft.com/office/powerpoint/2010/main" val="3168172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5</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Opciones de facturación</a:t>
            </a:r>
          </a:p>
        </p:txBody>
      </p:sp>
      <p:sp>
        <p:nvSpPr>
          <p:cNvPr id="2" name="TextBox 1"/>
          <p:cNvSpPr txBox="1"/>
          <p:nvPr/>
        </p:nvSpPr>
        <p:spPr>
          <a:xfrm>
            <a:off x="169114" y="709114"/>
            <a:ext cx="7932725" cy="915314"/>
          </a:xfrm>
          <a:prstGeom prst="rect">
            <a:avLst/>
          </a:prstGeom>
          <a:noFill/>
        </p:spPr>
        <p:txBody>
          <a:bodyPr wrap="square" rtlCol="0">
            <a:spAutoFit/>
          </a:bodyPr>
          <a:lstStyle/>
          <a:p>
            <a:pPr marL="285750" indent="-285750">
              <a:buFont typeface="Wingdings" pitchFamily="2" charset="2"/>
              <a:buChar char="§"/>
            </a:pPr>
            <a:r>
              <a:rPr lang="x-none" sz="1800" b="0" i="0" u="none" strike="noStrike" cap="none" baseline="0">
                <a:solidFill>
                  <a:srgbClr val="000000"/>
                </a:solidFill>
                <a:effectLst/>
                <a:uFillTx/>
                <a:latin typeface="Calibri"/>
              </a:rPr>
              <a:t>Los proveedores tienen opciones para integrarse con Coupa electrónicamente y enviar sus facturas.</a:t>
            </a:r>
          </a:p>
          <a:p>
            <a:pPr marL="285750" indent="-285750">
              <a:buFont typeface="Wingdings" pitchFamily="2" charset="2"/>
              <a:buChar char="§"/>
            </a:pPr>
            <a:endParaRPr lang="en-GB"/>
          </a:p>
        </p:txBody>
      </p:sp>
      <p:graphicFrame>
        <p:nvGraphicFramePr>
          <p:cNvPr id="7" name="Diagram 6"/>
          <p:cNvGraphicFramePr/>
          <p:nvPr>
            <p:extLst>
              <p:ext uri="{D42A27DB-BD31-4B8C-83A1-F6EECF244321}">
                <p14:modId xmlns:p14="http://schemas.microsoft.com/office/powerpoint/2010/main" val="1346739801"/>
              </p:ext>
            </p:extLst>
          </p:nvPr>
        </p:nvGraphicFramePr>
        <p:xfrm>
          <a:off x="1260000" y="1800000"/>
          <a:ext cx="6265114"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020479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50</a:t>
            </a:fld>
            <a:endParaRPr lang="en-US"/>
          </a:p>
        </p:txBody>
      </p:sp>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Configuración de cuenta y preferencias de notificación</a:t>
            </a:r>
          </a:p>
        </p:txBody>
      </p:sp>
      <p:sp>
        <p:nvSpPr>
          <p:cNvPr id="6" name="TextBox 5"/>
          <p:cNvSpPr txBox="1"/>
          <p:nvPr/>
        </p:nvSpPr>
        <p:spPr>
          <a:xfrm>
            <a:off x="175824" y="720000"/>
            <a:ext cx="8362755" cy="1189909"/>
          </a:xfrm>
          <a:prstGeom prst="rect">
            <a:avLst/>
          </a:prstGeom>
          <a:noFill/>
        </p:spPr>
        <p:txBody>
          <a:bodyPr wrap="square" rtlCol="0">
            <a:spAutoFit/>
          </a:bodyPr>
          <a:lstStyle/>
          <a:p>
            <a:pPr marL="28800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Puede ingresar a “</a:t>
            </a:r>
            <a:r>
              <a:rPr lang="x-none" sz="1600" b="1" i="0" u="none" strike="noStrike" cap="none" baseline="0" dirty="0">
                <a:solidFill>
                  <a:srgbClr val="000000"/>
                </a:solidFill>
                <a:effectLst/>
                <a:uFillTx/>
                <a:latin typeface="Calibri"/>
              </a:rPr>
              <a:t>Account settings</a:t>
            </a:r>
            <a:r>
              <a:rPr lang="x-none" sz="1600" b="0" i="0" u="none" strike="noStrike" cap="none" baseline="0" dirty="0">
                <a:solidFill>
                  <a:srgbClr val="000000"/>
                </a:solidFill>
                <a:effectLst/>
                <a:uFillTx/>
                <a:latin typeface="Calibri"/>
              </a:rPr>
              <a:t>” (Configuración de cuenta) al hacer clic en el inicio de sesión de su cuenta en la esquina superior derecha de la pantalla.</a:t>
            </a:r>
          </a:p>
          <a:p>
            <a:pPr marL="285750" indent="-285750" algn="just">
              <a:lnSpc>
                <a:spcPct val="150000"/>
              </a:lnSpc>
              <a:buFont typeface="Wingdings" pitchFamily="2" charset="2"/>
              <a:buChar char="§"/>
            </a:pPr>
            <a:r>
              <a:rPr lang="x-none" sz="1600" b="0" i="0" u="none" strike="noStrike" cap="none" baseline="0" dirty="0">
                <a:solidFill>
                  <a:srgbClr val="000000"/>
                </a:solidFill>
                <a:effectLst/>
                <a:uFillTx/>
                <a:latin typeface="Calibri"/>
              </a:rPr>
              <a:t>Aquí puede cambiar la configuración de su cuenta.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8214" y="6172200"/>
            <a:ext cx="11049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descr="C:\Users\a0742555\AppData\Local\Temp\SNAGHTML112610fa.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1771" y="1967499"/>
            <a:ext cx="8400664" cy="427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049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51</a:t>
            </a:fld>
            <a:endParaRPr lang="en-US"/>
          </a:p>
        </p:txBody>
      </p:sp>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Configuración de cuenta y preferencias de notificación</a:t>
            </a:r>
          </a:p>
        </p:txBody>
      </p:sp>
      <p:sp>
        <p:nvSpPr>
          <p:cNvPr id="6" name="TextBox 5"/>
          <p:cNvSpPr txBox="1"/>
          <p:nvPr/>
        </p:nvSpPr>
        <p:spPr>
          <a:xfrm>
            <a:off x="175465" y="720000"/>
            <a:ext cx="8816135" cy="1351588"/>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En la sección “</a:t>
            </a:r>
            <a:r>
              <a:rPr lang="x-none" sz="1400" b="1" i="0" u="none" strike="noStrike" cap="none" baseline="0" dirty="0">
                <a:solidFill>
                  <a:srgbClr val="000000"/>
                </a:solidFill>
                <a:effectLst/>
                <a:uFillTx/>
                <a:latin typeface="Calibri"/>
              </a:rPr>
              <a:t>Notification Preferences</a:t>
            </a:r>
            <a:r>
              <a:rPr lang="x-none" sz="1400" b="0" i="0" u="none" strike="noStrike" cap="none" baseline="0" dirty="0">
                <a:solidFill>
                  <a:srgbClr val="000000"/>
                </a:solidFill>
                <a:effectLst/>
                <a:uFillTx/>
                <a:latin typeface="Calibri"/>
              </a:rPr>
              <a:t>” (Preferencias de notificación), es posible gestionar sus notificaciones.</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Si desea ser notificado sobre una cosa en particular, simplemente marque la manera en que le gustaría recibir los mensajes.</a:t>
            </a:r>
          </a:p>
          <a:p>
            <a:pPr marL="285750" indent="-285750" algn="just">
              <a:lnSpc>
                <a:spcPct val="150000"/>
              </a:lnSpc>
              <a:buFont typeface="Wingdings" pitchFamily="2" charset="2"/>
              <a:buChar char="§"/>
            </a:pPr>
            <a:r>
              <a:rPr lang="x-none" sz="1400" b="0" i="0" u="none" strike="noStrike" cap="none" baseline="0" dirty="0">
                <a:solidFill>
                  <a:srgbClr val="000000"/>
                </a:solidFill>
                <a:effectLst/>
                <a:uFillTx/>
                <a:latin typeface="Calibri"/>
              </a:rPr>
              <a:t>Las notificaciones están desactivadas por defecto.</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64519"/>
            <a:ext cx="9111343"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289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52</a:t>
            </a:fld>
            <a:endParaRPr lang="en-US"/>
          </a:p>
        </p:txBody>
      </p:sp>
      <p:sp>
        <p:nvSpPr>
          <p:cNvPr id="5" name="Title 4"/>
          <p:cNvSpPr txBox="1"/>
          <p:nvPr/>
        </p:nvSpPr>
        <p:spPr>
          <a:xfrm>
            <a:off x="457200" y="381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800" b="1">
              <a:solidFill>
                <a:srgbClr val="E60000"/>
              </a:solidFill>
              <a:latin typeface="Arial" panose="020B0604020202020204" pitchFamily="34" charset="0"/>
              <a:cs typeface="Arial" panose="020B0604020202020204" pitchFamily="34" charset="0"/>
            </a:endParaRPr>
          </a:p>
        </p:txBody>
      </p:sp>
      <p:sp>
        <p:nvSpPr>
          <p:cNvPr id="6" name="TextBox 5"/>
          <p:cNvSpPr txBox="1"/>
          <p:nvPr/>
        </p:nvSpPr>
        <p:spPr>
          <a:xfrm>
            <a:off x="175807" y="720000"/>
            <a:ext cx="8393333" cy="1556035"/>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Para recibir notificaciones por SMS, valide su número de teléfono en esta sección.</a:t>
            </a:r>
          </a:p>
          <a:p>
            <a:pPr marL="285750" indent="-285750" algn="just">
              <a:lnSpc>
                <a:spcPct val="150000"/>
              </a:lnSpc>
              <a:buFont typeface="Wingdings" pitchFamily="2" charset="2"/>
              <a:buChar char="§"/>
            </a:pPr>
            <a:r>
              <a:rPr lang="x-none" sz="1600" b="0" i="0" u="none" strike="noStrike" cap="none" baseline="0">
                <a:solidFill>
                  <a:srgbClr val="000000"/>
                </a:solidFill>
                <a:effectLst/>
                <a:uFillTx/>
                <a:latin typeface="Calibri"/>
              </a:rPr>
              <a:t>Al habilitar la Autenticación de dos factores, le permitirá usar otra forma de identificación para acceder a su cuenta y mejorar la seguridad (para más información, visite el </a:t>
            </a:r>
            <a:r>
              <a:rPr lang="x-none" sz="1600" b="1" i="0" u="none" strike="noStrike" cap="none" baseline="0">
                <a:solidFill>
                  <a:srgbClr val="000000"/>
                </a:solidFill>
                <a:effectLst/>
                <a:uFillTx/>
                <a:latin typeface="Calibri"/>
                <a:hlinkClick r:id="rId3" history="0"/>
              </a:rPr>
              <a:t>sitio de Coupa</a:t>
            </a:r>
            <a:r>
              <a:rPr lang="x-none" sz="1600" b="0" i="0" u="none" strike="noStrike" cap="none" baseline="0">
                <a:solidFill>
                  <a:srgbClr val="000000"/>
                </a:solidFill>
                <a:effectLst/>
                <a:uFillTx/>
                <a:latin typeface="Calibri"/>
              </a:rPr>
              <a:t>).</a:t>
            </a:r>
          </a:p>
        </p:txBody>
      </p:sp>
      <p:sp>
        <p:nvSpPr>
          <p:cNvPr id="2" name="Rectangle 1"/>
          <p:cNvSpPr/>
          <p:nvPr/>
        </p:nvSpPr>
        <p:spPr>
          <a:xfrm>
            <a:off x="180000" y="180000"/>
            <a:ext cx="7592400" cy="366126"/>
          </a:xfrm>
          <a:prstGeom prst="rect">
            <a:avLst/>
          </a:prstGeom>
        </p:spPr>
        <p:txBody>
          <a:bodyPr wrap="square">
            <a:spAutoFit/>
          </a:bodyPr>
          <a:lstStyle/>
          <a:p>
            <a:r>
              <a:rPr lang="x-none" sz="1800" b="1" i="0" u="none" strike="noStrike" cap="none" baseline="0" dirty="0">
                <a:solidFill>
                  <a:srgbClr val="E60000"/>
                </a:solidFill>
                <a:effectLst/>
                <a:uFillTx/>
                <a:latin typeface="Arial"/>
              </a:rPr>
              <a:t>Configuración de cuenta y preferencias de notificación</a:t>
            </a:r>
          </a:p>
        </p:txBody>
      </p:sp>
      <p:pic>
        <p:nvPicPr>
          <p:cNvPr id="27650" name="Picture 2" descr="C:\Users\a0742555\AppData\Local\Temp\SNAGHTML1129c5d7.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2209800"/>
            <a:ext cx="8286830" cy="371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9682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045"/>
            <a:ext cx="8229600" cy="1143000"/>
          </a:xfrm>
        </p:spPr>
        <p:txBody>
          <a:bodyPr/>
          <a:lstStyle/>
          <a:p>
            <a:r>
              <a:rPr lang="x-none" sz="4400" b="1" i="0" u="none" strike="noStrike" cap="none" baseline="0">
                <a:solidFill>
                  <a:srgbClr val="000000"/>
                </a:solidFill>
                <a:effectLst/>
                <a:uFillTx/>
                <a:latin typeface="Arial"/>
              </a:rPr>
              <a:t>¡Gracias!</a:t>
            </a:r>
          </a:p>
        </p:txBody>
      </p:sp>
      <p:sp>
        <p:nvSpPr>
          <p:cNvPr id="3" name="Slide Number Placeholder 2"/>
          <p:cNvSpPr>
            <a:spLocks noGrp="1"/>
          </p:cNvSpPr>
          <p:nvPr>
            <p:ph type="sldNum" sz="quarter" idx="12"/>
          </p:nvPr>
        </p:nvSpPr>
        <p:spPr/>
        <p:txBody>
          <a:bodyPr/>
          <a:lstStyle/>
          <a:p>
            <a:fld id="{B6F15528-21DE-4FAA-801E-634DDDAF4B2B}" type="slidenum">
              <a:rPr lang="en-US" smtClean="0"/>
              <a:t>53</a:t>
            </a:fld>
            <a:endParaRPr lang="en-US"/>
          </a:p>
        </p:txBody>
      </p:sp>
      <p:sp>
        <p:nvSpPr>
          <p:cNvPr id="4" name="TextBox 3"/>
          <p:cNvSpPr txBox="1"/>
          <p:nvPr/>
        </p:nvSpPr>
        <p:spPr>
          <a:xfrm>
            <a:off x="685800" y="3581400"/>
            <a:ext cx="6477000" cy="369332"/>
          </a:xfrm>
          <a:prstGeom prst="rect">
            <a:avLst/>
          </a:prstGeom>
          <a:noFill/>
        </p:spPr>
        <p:txBody>
          <a:bodyPr wrap="square" rtlCol="0">
            <a:spAutoFit/>
          </a:bodyPr>
          <a:lstStyle/>
          <a:p>
            <a:endParaRPr lang="en-US" u="sng">
              <a:solidFill>
                <a:srgbClr val="FF0000"/>
              </a:solidFill>
            </a:endParaRPr>
          </a:p>
        </p:txBody>
      </p:sp>
    </p:spTree>
    <p:extLst>
      <p:ext uri="{BB962C8B-B14F-4D97-AF65-F5344CB8AC3E}">
        <p14:creationId xmlns:p14="http://schemas.microsoft.com/office/powerpoint/2010/main" val="724058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6</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0375" y="-1"/>
            <a:ext cx="6143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800000" y="3600000"/>
            <a:ext cx="4981800" cy="646331"/>
          </a:xfrm>
          <a:prstGeom prst="rect">
            <a:avLst/>
          </a:prstGeom>
          <a:noFill/>
        </p:spPr>
        <p:txBody>
          <a:bodyPr wrap="square" rtlCol="0">
            <a:spAutoFit/>
          </a:bodyPr>
          <a:lstStyle/>
          <a:p>
            <a:r>
              <a:rPr lang="x-none" sz="3600" b="1" i="0" u="none" strike="noStrike" cap="none" baseline="0" dirty="0">
                <a:solidFill>
                  <a:srgbClr val="000000"/>
                </a:solidFill>
                <a:effectLst/>
                <a:uFillTx/>
                <a:latin typeface="Arial"/>
              </a:rPr>
              <a:t>Transferencia de PO</a:t>
            </a:r>
          </a:p>
        </p:txBody>
      </p:sp>
    </p:spTree>
    <p:extLst>
      <p:ext uri="{BB962C8B-B14F-4D97-AF65-F5344CB8AC3E}">
        <p14:creationId xmlns:p14="http://schemas.microsoft.com/office/powerpoint/2010/main" val="39038497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505200" y="6324600"/>
            <a:ext cx="2133600" cy="365125"/>
          </a:xfrm>
        </p:spPr>
        <p:txBody>
          <a:bodyPr/>
          <a:lstStyle/>
          <a:p>
            <a:pPr algn="ctr"/>
            <a:fld id="{B6F15528-21DE-4FAA-801E-634DDDAF4B2B}" type="slidenum">
              <a:rPr lang="en-US" smtClean="0"/>
              <a:pPr algn="ctr"/>
              <a:t>7</a:t>
            </a:fld>
            <a:endParaRPr lang="en-US"/>
          </a:p>
        </p:txBody>
      </p:sp>
      <p:sp>
        <p:nvSpPr>
          <p:cNvPr id="5" name="Title 4"/>
          <p:cNvSpPr>
            <a:spLocks noGrp="1"/>
          </p:cNvSpPr>
          <p:nvPr>
            <p:ph type="title"/>
          </p:nvPr>
        </p:nvSpPr>
        <p:spPr>
          <a:xfrm>
            <a:off x="180000" y="180000"/>
            <a:ext cx="8229600" cy="520700"/>
          </a:xfrm>
        </p:spPr>
        <p:txBody>
          <a:bodyPr>
            <a:normAutofit/>
          </a:bodyPr>
          <a:lstStyle/>
          <a:p>
            <a:pPr algn="l"/>
            <a:r>
              <a:rPr lang="x-none" sz="1800" b="1" i="0" u="none" strike="noStrike" cap="none" baseline="0">
                <a:solidFill>
                  <a:srgbClr val="E60000"/>
                </a:solidFill>
                <a:effectLst/>
                <a:uFillTx/>
                <a:latin typeface="Arial"/>
              </a:rPr>
              <a:t>Transferencia de PO</a:t>
            </a:r>
          </a:p>
        </p:txBody>
      </p:sp>
      <p:sp>
        <p:nvSpPr>
          <p:cNvPr id="2" name="TextBox 1"/>
          <p:cNvSpPr txBox="1"/>
          <p:nvPr/>
        </p:nvSpPr>
        <p:spPr>
          <a:xfrm>
            <a:off x="169114" y="709114"/>
            <a:ext cx="7932725" cy="1327206"/>
          </a:xfrm>
          <a:prstGeom prst="rect">
            <a:avLst/>
          </a:prstGeom>
          <a:noFill/>
        </p:spPr>
        <p:txBody>
          <a:bodyPr wrap="square" rtlCol="0">
            <a:spAutoFit/>
          </a:bodyPr>
          <a:lstStyle/>
          <a:p>
            <a:pPr marL="285750" indent="-285750">
              <a:buFont typeface="Wingdings" pitchFamily="2" charset="2"/>
              <a:buChar char="§"/>
            </a:pPr>
            <a:r>
              <a:rPr lang="x-none" sz="1500" b="0" i="0" u="none" strike="noStrike" cap="none" baseline="0">
                <a:solidFill>
                  <a:srgbClr val="000000"/>
                </a:solidFill>
                <a:effectLst/>
                <a:uFillTx/>
                <a:latin typeface="Calibri"/>
              </a:rPr>
              <a:t>Mediante esta opción, usted recibirá una Orden de compra en la dirección de correo electrónico indicada.</a:t>
            </a:r>
          </a:p>
          <a:p>
            <a:pPr marL="285750" indent="-285750">
              <a:buFont typeface="Wingdings" pitchFamily="2" charset="2"/>
              <a:buChar char="§"/>
            </a:pPr>
            <a:r>
              <a:rPr lang="x-none" sz="1500" b="0" i="0" u="none" strike="noStrike" cap="none" baseline="0">
                <a:solidFill>
                  <a:srgbClr val="000000"/>
                </a:solidFill>
                <a:effectLst/>
                <a:uFillTx/>
                <a:latin typeface="Calibri"/>
              </a:rPr>
              <a:t>En el mensaje, hay botones que le permiten llevar a cabo una acción</a:t>
            </a:r>
            <a:r>
              <a:rPr lang="x-none" sz="1800" b="0" i="0" u="none" strike="noStrike" cap="none" baseline="0">
                <a:solidFill>
                  <a:srgbClr val="000000"/>
                </a:solidFill>
                <a:effectLst/>
                <a:uFillTx/>
                <a:latin typeface="Calibri"/>
              </a:rPr>
              <a:t>.</a:t>
            </a:r>
          </a:p>
          <a:p>
            <a:pPr marL="285750" indent="-285750">
              <a:buFont typeface="Wingdings" pitchFamily="2" charset="2"/>
              <a:buChar char="§"/>
            </a:pPr>
            <a:r>
              <a:rPr lang="x-none" sz="1500" b="0" i="0" u="none" strike="noStrike" cap="none" baseline="0">
                <a:solidFill>
                  <a:srgbClr val="000000"/>
                </a:solidFill>
                <a:effectLst/>
                <a:uFillTx/>
                <a:latin typeface="Calibri"/>
              </a:rPr>
              <a:t>No es posible crear una nota de crédito usando una transferencia de PO.</a:t>
            </a:r>
          </a:p>
          <a:p>
            <a:pPr marL="285750" indent="-285750">
              <a:buFont typeface="Wingdings" pitchFamily="2" charset="2"/>
              <a:buChar char="§"/>
            </a:pPr>
            <a:endParaRPr lang="en-GB"/>
          </a:p>
        </p:txBody>
      </p:sp>
      <p:sp>
        <p:nvSpPr>
          <p:cNvPr id="4" name="TextBox 3"/>
          <p:cNvSpPr txBox="1"/>
          <p:nvPr/>
        </p:nvSpPr>
        <p:spPr>
          <a:xfrm>
            <a:off x="5562600" y="2286000"/>
            <a:ext cx="3432429" cy="3935852"/>
          </a:xfrm>
          <a:prstGeom prst="rect">
            <a:avLst/>
          </a:prstGeom>
          <a:noFill/>
        </p:spPr>
        <p:txBody>
          <a:bodyPr wrap="square" rtlCol="0">
            <a:spAutoFit/>
          </a:bodyPr>
          <a:lstStyle/>
          <a:p>
            <a:pPr marL="285750" indent="-285750">
              <a:buFont typeface="Wingdings" pitchFamily="2" charset="2"/>
              <a:buChar char="§"/>
            </a:pPr>
            <a:r>
              <a:rPr lang="x-none" sz="1800" b="0" i="0" u="none" strike="noStrike" cap="none" baseline="0">
                <a:solidFill>
                  <a:srgbClr val="000000"/>
                </a:solidFill>
                <a:effectLst/>
                <a:uFillTx/>
                <a:latin typeface="Calibri"/>
              </a:rPr>
              <a:t>“</a:t>
            </a:r>
            <a:r>
              <a:rPr lang="x-none" sz="1800" b="1" i="0" u="none" strike="noStrike" cap="none" baseline="0">
                <a:solidFill>
                  <a:srgbClr val="000000"/>
                </a:solidFill>
                <a:effectLst/>
                <a:uFillTx/>
                <a:latin typeface="Calibri"/>
              </a:rPr>
              <a:t>Create Invoice</a:t>
            </a:r>
            <a:r>
              <a:rPr lang="x-none" sz="1800" b="0" i="0" u="none" strike="noStrike" cap="none" baseline="0">
                <a:solidFill>
                  <a:srgbClr val="000000"/>
                </a:solidFill>
                <a:effectLst/>
                <a:uFillTx/>
                <a:latin typeface="Calibri"/>
              </a:rPr>
              <a:t>” (Crear factura) – permite crear una factura directamente desde este mensaje.</a:t>
            </a:r>
          </a:p>
          <a:p>
            <a:pPr marL="285750" indent="-285750">
              <a:buFont typeface="Wingdings" pitchFamily="2" charset="2"/>
              <a:buChar char="§"/>
            </a:pPr>
            <a:r>
              <a:rPr lang="x-none" sz="1800" b="1" i="0" u="none" strike="noStrike" cap="none" baseline="0">
                <a:solidFill>
                  <a:srgbClr val="000000"/>
                </a:solidFill>
                <a:effectLst/>
                <a:uFillTx/>
                <a:latin typeface="Calibri"/>
              </a:rPr>
              <a:t>“Acknowledge PO</a:t>
            </a:r>
            <a:r>
              <a:rPr lang="x-none" sz="1800" b="0" i="0" u="none" strike="noStrike" cap="none" baseline="0">
                <a:solidFill>
                  <a:srgbClr val="000000"/>
                </a:solidFill>
                <a:effectLst/>
                <a:uFillTx/>
                <a:latin typeface="Calibri"/>
              </a:rPr>
              <a:t>” (Acuse de recibo de PO) – informa a un solicitante que un proveedor recibió este mensaje - no es obligatorio.</a:t>
            </a:r>
          </a:p>
          <a:p>
            <a:pPr marL="285750" indent="-285750">
              <a:buFont typeface="Wingdings" pitchFamily="2" charset="2"/>
              <a:buChar char="§"/>
            </a:pPr>
            <a:r>
              <a:rPr lang="x-none" sz="1800" b="0" i="0" u="none" strike="noStrike" cap="none" baseline="0">
                <a:solidFill>
                  <a:srgbClr val="000000"/>
                </a:solidFill>
                <a:effectLst/>
                <a:uFillTx/>
                <a:latin typeface="Calibri"/>
              </a:rPr>
              <a:t>“</a:t>
            </a:r>
            <a:r>
              <a:rPr lang="x-none" sz="1800" b="1" i="0" u="none" strike="noStrike" cap="none" baseline="0">
                <a:solidFill>
                  <a:srgbClr val="000000"/>
                </a:solidFill>
                <a:effectLst/>
                <a:uFillTx/>
                <a:latin typeface="Calibri"/>
              </a:rPr>
              <a:t>Add Comment</a:t>
            </a:r>
            <a:r>
              <a:rPr lang="x-none" sz="1800" b="0" i="0" u="none" strike="noStrike" cap="none" baseline="0">
                <a:solidFill>
                  <a:srgbClr val="000000"/>
                </a:solidFill>
                <a:effectLst/>
                <a:uFillTx/>
                <a:latin typeface="Calibri"/>
              </a:rPr>
              <a:t>” (Agregar comentario) – si algo está mal o si el proveedor quiere notificar a un solicitante acerca de algo.</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14" y="1731252"/>
            <a:ext cx="5334000" cy="489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9866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Transferencia de PO – crear una factura</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8</a:t>
            </a:fld>
            <a:endParaRPr lang="en-US"/>
          </a:p>
        </p:txBody>
      </p:sp>
      <p:sp>
        <p:nvSpPr>
          <p:cNvPr id="2" name="TextBox 1"/>
          <p:cNvSpPr txBox="1"/>
          <p:nvPr/>
        </p:nvSpPr>
        <p:spPr>
          <a:xfrm>
            <a:off x="180000" y="720000"/>
            <a:ext cx="8848040" cy="1853512"/>
          </a:xfrm>
          <a:prstGeom prst="rect">
            <a:avLst/>
          </a:prstGeom>
          <a:noFill/>
        </p:spPr>
        <p:txBody>
          <a:bodyPr wrap="square" rtlCol="0">
            <a:spAutoFit/>
          </a:bodyPr>
          <a:lstStyle/>
          <a:p>
            <a:pPr marL="285750" indent="-285750">
              <a:buFont typeface="Wingdings" pitchFamily="2" charset="2"/>
              <a:buChar char="§"/>
            </a:pPr>
            <a:r>
              <a:rPr lang="x-none" sz="1500" b="0" i="0" u="none" strike="noStrike" cap="none" baseline="0" dirty="0">
                <a:solidFill>
                  <a:srgbClr val="000000"/>
                </a:solidFill>
                <a:effectLst/>
                <a:uFillTx/>
                <a:latin typeface="Calibri"/>
              </a:rPr>
              <a:t>Después de hacer clic en el botón “</a:t>
            </a:r>
            <a:r>
              <a:rPr lang="x-none" sz="1500" b="1" i="0" u="none" strike="noStrike" cap="none" baseline="0" dirty="0">
                <a:solidFill>
                  <a:srgbClr val="000000"/>
                </a:solidFill>
                <a:effectLst/>
                <a:uFillTx/>
                <a:latin typeface="Calibri"/>
              </a:rPr>
              <a:t>Create Invoice</a:t>
            </a:r>
            <a:r>
              <a:rPr lang="x-none" sz="1500" b="0" i="0" u="none" strike="noStrike" cap="none" baseline="0" dirty="0">
                <a:solidFill>
                  <a:srgbClr val="000000"/>
                </a:solidFill>
                <a:effectLst/>
                <a:uFillTx/>
                <a:latin typeface="Calibri"/>
              </a:rPr>
              <a:t>” (Crear factura), se le transferirá automáticamente para la vista de Crear factura en Coupa.</a:t>
            </a:r>
          </a:p>
          <a:p>
            <a:pPr marL="285750" indent="-285750">
              <a:lnSpc>
                <a:spcPct val="150000"/>
              </a:lnSpc>
              <a:buFont typeface="Wingdings" pitchFamily="2" charset="2"/>
              <a:buChar char="§"/>
            </a:pPr>
            <a:r>
              <a:rPr lang="x-none" sz="1500" b="0" i="0" u="none" strike="noStrike" cap="none" baseline="0" dirty="0">
                <a:solidFill>
                  <a:srgbClr val="000000"/>
                </a:solidFill>
                <a:effectLst/>
                <a:uFillTx/>
                <a:latin typeface="Calibri"/>
              </a:rPr>
              <a:t>Puede agregar datos adjuntos (por ejemplo, un archivo de Excel) o la digitalización de una factura.  Si es necesario, adjunte la digitalización en la sección “image scan” (digitalización de imagen) en PDF.</a:t>
            </a:r>
          </a:p>
          <a:p>
            <a:pPr marL="285750" indent="-285750">
              <a:buFont typeface="Wingdings" pitchFamily="2" charset="2"/>
              <a:buChar char="§"/>
            </a:pPr>
            <a:endParaRPr lang="en-GB" dirty="0"/>
          </a:p>
        </p:txBody>
      </p:sp>
      <p:sp>
        <p:nvSpPr>
          <p:cNvPr id="4" name="TextBox 3"/>
          <p:cNvSpPr txBox="1"/>
          <p:nvPr/>
        </p:nvSpPr>
        <p:spPr>
          <a:xfrm>
            <a:off x="5637085" y="2531239"/>
            <a:ext cx="3432429" cy="3180718"/>
          </a:xfrm>
          <a:prstGeom prst="rect">
            <a:avLst/>
          </a:prstGeom>
          <a:noFill/>
        </p:spPr>
        <p:txBody>
          <a:bodyPr wrap="square" rtlCol="0">
            <a:spAutoFit/>
          </a:bodyPr>
          <a:lstStyle/>
          <a:p>
            <a:pPr marL="285750" indent="-285750" algn="just">
              <a:lnSpc>
                <a:spcPct val="150000"/>
              </a:lnSpc>
              <a:buFont typeface="Wingdings" pitchFamily="2" charset="2"/>
              <a:buChar char="§"/>
            </a:pPr>
            <a:r>
              <a:rPr lang="x-none" sz="1500" b="0" i="0" u="none" strike="noStrike" cap="none" baseline="0">
                <a:solidFill>
                  <a:srgbClr val="000000"/>
                </a:solidFill>
                <a:effectLst/>
                <a:uFillTx/>
                <a:latin typeface="Calibri"/>
              </a:rPr>
              <a:t>El proveedor debe escoger la dirección del destinatario y del remitente.</a:t>
            </a:r>
          </a:p>
          <a:p>
            <a:pPr marL="285750" indent="-285750" algn="just">
              <a:lnSpc>
                <a:spcPct val="150000"/>
              </a:lnSpc>
              <a:buFont typeface="Wingdings" pitchFamily="2" charset="2"/>
              <a:buChar char="§"/>
            </a:pPr>
            <a:r>
              <a:rPr lang="x-none" sz="1500" b="0" i="0" u="none" strike="noStrike" cap="none" baseline="0">
                <a:solidFill>
                  <a:srgbClr val="000000"/>
                </a:solidFill>
                <a:effectLst/>
                <a:uFillTx/>
                <a:latin typeface="Calibri"/>
              </a:rPr>
              <a:t>Cuando se crea una factura por primera vez, el sistema le pedirá crear una dirección de destinatario.</a:t>
            </a:r>
          </a:p>
          <a:p>
            <a:pPr marL="285750" indent="-285750" algn="just">
              <a:lnSpc>
                <a:spcPct val="150000"/>
              </a:lnSpc>
              <a:buFont typeface="Wingdings" pitchFamily="2" charset="2"/>
              <a:buChar char="§"/>
            </a:pPr>
            <a:r>
              <a:rPr lang="x-none" sz="1500" b="0" i="0" u="none" strike="noStrike" cap="none" baseline="0">
                <a:solidFill>
                  <a:srgbClr val="000000"/>
                </a:solidFill>
                <a:effectLst/>
                <a:uFillTx/>
                <a:latin typeface="Calibri"/>
              </a:rPr>
              <a:t>Si solo tiene una dirección de destinatario, se establecerá como predeterminada.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000" y="1876645"/>
            <a:ext cx="5491342" cy="482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363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p:nvPr/>
        </p:nvSpPr>
        <p:spPr>
          <a:xfrm>
            <a:off x="180000" y="180000"/>
            <a:ext cx="8229600" cy="520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x-none" sz="1800" b="1" i="0" u="none" strike="noStrike" cap="none" baseline="0">
                <a:solidFill>
                  <a:srgbClr val="E60000"/>
                </a:solidFill>
                <a:effectLst/>
                <a:uFillTx/>
                <a:latin typeface="Arial"/>
              </a:rPr>
              <a:t>Transferencia de PO – crear una factura</a:t>
            </a:r>
          </a:p>
        </p:txBody>
      </p:sp>
      <p:sp>
        <p:nvSpPr>
          <p:cNvPr id="3" name="Slide Number Placeholder 2"/>
          <p:cNvSpPr>
            <a:spLocks noGrp="1"/>
          </p:cNvSpPr>
          <p:nvPr>
            <p:ph type="sldNum" sz="quarter" idx="12"/>
          </p:nvPr>
        </p:nvSpPr>
        <p:spPr>
          <a:xfrm>
            <a:off x="3505200" y="6324600"/>
            <a:ext cx="2133600" cy="365125"/>
          </a:xfrm>
        </p:spPr>
        <p:txBody>
          <a:bodyPr/>
          <a:lstStyle/>
          <a:p>
            <a:fld id="{B6F15528-21DE-4FAA-801E-634DDDAF4B2B}" type="slidenum">
              <a:rPr lang="en-US" smtClean="0"/>
              <a:t>9</a:t>
            </a:fld>
            <a:endParaRPr lang="en-US"/>
          </a:p>
        </p:txBody>
      </p:sp>
      <p:sp>
        <p:nvSpPr>
          <p:cNvPr id="2" name="TextBox 1"/>
          <p:cNvSpPr txBox="1"/>
          <p:nvPr/>
        </p:nvSpPr>
        <p:spPr>
          <a:xfrm>
            <a:off x="5876460" y="25360"/>
            <a:ext cx="3269174" cy="6463308"/>
          </a:xfrm>
          <a:prstGeom prst="rect">
            <a:avLst/>
          </a:prstGeom>
          <a:noFill/>
          <a:ln>
            <a:noFill/>
          </a:ln>
        </p:spPr>
        <p:txBody>
          <a:bodyPr wrap="square" rtlCol="0">
            <a:spAutoFit/>
          </a:bodyPr>
          <a:lstStyle/>
          <a:p>
            <a:pPr marL="285750" indent="-285750" algn="just">
              <a:buFont typeface="Wingdings" pitchFamily="2" charset="2"/>
              <a:buChar char="§"/>
            </a:pPr>
            <a:r>
              <a:rPr lang="x-none" sz="1200" b="0" i="0" u="none" strike="noStrike" cap="none" baseline="0" dirty="0">
                <a:solidFill>
                  <a:srgbClr val="000000"/>
                </a:solidFill>
                <a:effectLst/>
                <a:uFillTx/>
                <a:latin typeface="Calibri"/>
              </a:rPr>
              <a:t>Cada línea de PO corresponde a un producto diferente solicitado.</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facturar una PO de manera parcial:</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Cambie la cantidad (para una PO basada en cantidad) o el precio (para una PO basada en el servicio).</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 Elimine la línea elegida. </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el cálculo de impuestos, puede:</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Ingresar un impuesto general en “</a:t>
            </a:r>
            <a:r>
              <a:rPr lang="x-none" sz="1200" b="1" i="0" u="none" strike="noStrike" cap="none" baseline="0" dirty="0">
                <a:solidFill>
                  <a:srgbClr val="000000"/>
                </a:solidFill>
                <a:effectLst/>
                <a:uFillTx/>
                <a:latin typeface="Calibri"/>
              </a:rPr>
              <a:t>Tax Description</a:t>
            </a:r>
            <a:r>
              <a:rPr lang="x-none" sz="1200" b="0" i="0" u="none" strike="noStrike" cap="none" baseline="0" dirty="0">
                <a:solidFill>
                  <a:srgbClr val="000000"/>
                </a:solidFill>
                <a:effectLst/>
                <a:uFillTx/>
                <a:latin typeface="Calibri"/>
              </a:rPr>
              <a:t>” (Descripción de impuesto) en la parte inferior de la página – se aplicará a todas las líneas.</a:t>
            </a:r>
          </a:p>
          <a:p>
            <a:pPr marL="742950" lvl="1" indent="-285750" algn="just">
              <a:buFont typeface="Wingdings" pitchFamily="2" charset="2"/>
              <a:buChar char="§"/>
            </a:pPr>
            <a:r>
              <a:rPr lang="x-none" sz="1200" b="0" i="0" u="none" strike="noStrike" cap="none" baseline="0" dirty="0">
                <a:solidFill>
                  <a:srgbClr val="000000"/>
                </a:solidFill>
                <a:effectLst/>
                <a:uFillTx/>
                <a:latin typeface="Calibri"/>
              </a:rPr>
              <a:t>Seleccione “</a:t>
            </a:r>
            <a:r>
              <a:rPr lang="x-none" sz="1200" b="1" i="0" u="none" strike="noStrike" cap="none" baseline="0" dirty="0">
                <a:solidFill>
                  <a:srgbClr val="000000"/>
                </a:solidFill>
                <a:effectLst/>
                <a:uFillTx/>
                <a:latin typeface="Calibri"/>
              </a:rPr>
              <a:t>Line Level Taxation</a:t>
            </a:r>
            <a:r>
              <a:rPr lang="x-none" sz="1200" b="0" i="0" u="none" strike="noStrike" cap="none" baseline="0" dirty="0">
                <a:solidFill>
                  <a:srgbClr val="000000"/>
                </a:solidFill>
                <a:effectLst/>
                <a:uFillTx/>
                <a:latin typeface="Calibri"/>
              </a:rPr>
              <a:t>” (Impuesto a nivel de la línea) para elegir una tasa de impuesto diferente para cada línea. Para algunos países, se requiere el impuesto a nivel de la línea, y en dicho caso, el proveedor no verá un campo de impuesto general.</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cada país, hay diferentes tasas disponibles. Para los EE. UU., la única tasa es 0%, y luego el proveedor tiene que introducir la tasa de impuesto.</a:t>
            </a:r>
          </a:p>
          <a:p>
            <a:pPr marL="285750" indent="-285750" algn="just">
              <a:buFont typeface="Wingdings" pitchFamily="2" charset="2"/>
              <a:buChar char="§"/>
            </a:pPr>
            <a:r>
              <a:rPr lang="x-none" sz="1200" b="0" i="0" u="none" strike="noStrike" cap="none" baseline="0" dirty="0">
                <a:solidFill>
                  <a:srgbClr val="000000"/>
                </a:solidFill>
                <a:effectLst/>
                <a:uFillTx/>
                <a:latin typeface="Calibri"/>
              </a:rPr>
              <a:t>Para los proveedores de ciertas regiones, la palabra “</a:t>
            </a:r>
            <a:r>
              <a:rPr lang="x-none" sz="1200" b="1" i="0" u="none" strike="noStrike" cap="none" baseline="0" dirty="0">
                <a:solidFill>
                  <a:srgbClr val="000000"/>
                </a:solidFill>
                <a:effectLst/>
                <a:uFillTx/>
                <a:latin typeface="Calibri"/>
              </a:rPr>
              <a:t>Tax Description</a:t>
            </a:r>
            <a:r>
              <a:rPr lang="x-none" sz="1200" b="0" i="0" u="none" strike="noStrike" cap="none" baseline="0" dirty="0">
                <a:solidFill>
                  <a:srgbClr val="000000"/>
                </a:solidFill>
                <a:effectLst/>
                <a:uFillTx/>
                <a:latin typeface="Calibri"/>
              </a:rPr>
              <a:t>” (Descripción fiscal) se reemplaza con “</a:t>
            </a:r>
            <a:r>
              <a:rPr lang="x-none" sz="1200" b="1" i="0" u="none" strike="noStrike" cap="none" baseline="0" dirty="0">
                <a:solidFill>
                  <a:srgbClr val="000000"/>
                </a:solidFill>
                <a:effectLst/>
                <a:uFillTx/>
                <a:latin typeface="Calibri"/>
              </a:rPr>
              <a:t>VAT Rate</a:t>
            </a:r>
            <a:r>
              <a:rPr lang="x-none" sz="1200" b="0" i="0" u="none" strike="noStrike" cap="none" baseline="0" dirty="0">
                <a:solidFill>
                  <a:srgbClr val="000000"/>
                </a:solidFill>
                <a:effectLst/>
                <a:uFillTx/>
                <a:latin typeface="Calibri"/>
              </a:rPr>
              <a:t>” (Tasa del IVA).</a:t>
            </a:r>
          </a:p>
          <a:p>
            <a:pPr algn="just"/>
            <a:endParaRPr lang="en-US" sz="1200" b="1" dirty="0"/>
          </a:p>
          <a:p>
            <a:pPr algn="just"/>
            <a:r>
              <a:rPr lang="x-none" sz="1200" b="1" i="0" u="none" strike="noStrike" cap="none" baseline="0" dirty="0">
                <a:solidFill>
                  <a:srgbClr val="000000"/>
                </a:solidFill>
                <a:effectLst/>
                <a:uFillTx/>
                <a:latin typeface="Calibri"/>
              </a:rPr>
              <a:t>Recuerde hacer clic siempre en “Calculate” (Calcular) después de cambiar cualquier valor en una factura.</a:t>
            </a:r>
          </a:p>
          <a:p>
            <a:pPr algn="just"/>
            <a:r>
              <a:rPr lang="x-none" sz="1200" b="0" i="0" u="none" strike="noStrike" cap="none" baseline="0" dirty="0">
                <a:solidFill>
                  <a:srgbClr val="000000"/>
                </a:solidFill>
                <a:effectLst/>
                <a:uFillTx/>
                <a:latin typeface="Calibri"/>
              </a:rPr>
              <a:t>Puede eliminar esta factura, guardarla como borrador o enviarla a su cliente.</a:t>
            </a:r>
          </a:p>
          <a:p>
            <a:pPr marL="285750" indent="-285750">
              <a:buFont typeface="Wingdings" pitchFamily="2" charset="2"/>
              <a:buChar char="§"/>
            </a:pPr>
            <a:endParaRPr lang="en-GB" sz="1600" dirty="0"/>
          </a:p>
        </p:txBody>
      </p:sp>
      <p:cxnSp>
        <p:nvCxnSpPr>
          <p:cNvPr id="9" name="Straight Arrow Connector 8"/>
          <p:cNvCxnSpPr/>
          <p:nvPr/>
        </p:nvCxnSpPr>
        <p:spPr>
          <a:xfrm flipH="1">
            <a:off x="5791200" y="21336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000" y="700700"/>
            <a:ext cx="5345199" cy="594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2790388" y="1352196"/>
            <a:ext cx="38862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2133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7.10.31"/>
  <p:tag name="AS_TITLE" val="Aspose.Slides for Java"/>
  <p:tag name="AS_VERSION" val="17.10"/>
</p:tagLst>
</file>

<file path=ppt/theme/theme1.xml><?xml version="1.0" encoding="utf-8"?>
<a:theme xmlns:a="http://schemas.openxmlformats.org/drawingml/2006/main" name="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BF33A0FB82A49998C44961835D924" ma:contentTypeVersion="7" ma:contentTypeDescription="Create a new document." ma:contentTypeScope="" ma:versionID="879898b655695b3956106d6856aaedcc">
  <xsd:schema xmlns:xsd="http://www.w3.org/2001/XMLSchema" xmlns:xs="http://www.w3.org/2001/XMLSchema" xmlns:p="http://schemas.microsoft.com/office/2006/metadata/properties" xmlns:ns2="5d9f7348-b91c-4529-b392-fdedcd0c8eee" xmlns:ns3="911649b8-a1ae-4b0e-87a7-aa6cfbcfc9d3" targetNamespace="http://schemas.microsoft.com/office/2006/metadata/properties" ma:root="true" ma:fieldsID="d4afa05219c8cf14e59e294341b7a65f" ns2:_="" ns3:_="">
    <xsd:import namespace="5d9f7348-b91c-4529-b392-fdedcd0c8eee"/>
    <xsd:import namespace="911649b8-a1ae-4b0e-87a7-aa6cfbcfc9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f7348-b91c-4529-b392-fdedcd0c8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49b8-a1ae-4b0e-87a7-aa6cfbcfc9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A2C52A-0DF5-45CF-90F2-A14CB3779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f7348-b91c-4529-b392-fdedcd0c8eee"/>
    <ds:schemaRef ds:uri="911649b8-a1ae-4b0e-87a7-aa6cfbcfc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3392-3438-4209-8A90-3F5754D04741}">
  <ds:schemaRefs/>
</ds:datastoreItem>
</file>

<file path=customXml/itemProps3.xml><?xml version="1.0" encoding="utf-8"?>
<ds:datastoreItem xmlns:ds="http://schemas.openxmlformats.org/officeDocument/2006/customXml" ds:itemID="{B5A211CD-9518-44AA-B7A3-8C32B1C8175D}">
  <ds:schemaRef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911649b8-a1ae-4b0e-87a7-aa6cfbcfc9d3"/>
    <ds:schemaRef ds:uri="http://schemas.openxmlformats.org/package/2006/metadata/core-properties"/>
    <ds:schemaRef ds:uri="http://schemas.microsoft.com/office/infopath/2007/PartnerControls"/>
    <ds:schemaRef ds:uri="http://purl.org/dc/elements/1.1/"/>
    <ds:schemaRef ds:uri="5d9f7348-b91c-4529-b392-fdedcd0c8eee"/>
  </ds:schemaRefs>
</ds:datastoreItem>
</file>

<file path=docProps/app.xml><?xml version="1.0" encoding="utf-8"?>
<Properties xmlns="http://schemas.openxmlformats.org/officeDocument/2006/extended-properties" xmlns:vt="http://schemas.openxmlformats.org/officeDocument/2006/docPropsVTypes">
  <Template>Theme1</Template>
  <TotalTime>18</TotalTime>
  <Words>3700</Words>
  <Application>Microsoft Office PowerPoint</Application>
  <PresentationFormat>On-screen Show (4:3)</PresentationFormat>
  <Paragraphs>335</Paragraphs>
  <Slides>53</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8" baseType="lpstr">
      <vt:lpstr>Arial</vt:lpstr>
      <vt:lpstr>Calibri</vt:lpstr>
      <vt:lpstr>Wingdings</vt:lpstr>
      <vt:lpstr>Theme1</vt:lpstr>
      <vt:lpstr>Presentation</vt:lpstr>
      <vt:lpstr>Habilitación de proveedores de Aon  Materiales de formación para proveedores de Coupa  Mayo de 2018 </vt:lpstr>
      <vt:lpstr>Índice</vt:lpstr>
      <vt:lpstr>Descripción general</vt:lpstr>
      <vt:lpstr>Recursos adicionales</vt:lpstr>
      <vt:lpstr>Opciones de facturación</vt:lpstr>
      <vt:lpstr>PowerPoint Presentation</vt:lpstr>
      <vt:lpstr>Transferencia de PO</vt:lpstr>
      <vt:lpstr>PowerPoint Presentation</vt:lpstr>
      <vt:lpstr>PowerPoint Presentation</vt:lpstr>
      <vt:lpstr>PowerPoint Presentation</vt:lpstr>
      <vt:lpstr>¿Cómo conectarse a CSP?</vt:lpstr>
      <vt:lpstr>PowerPoint Presentation</vt:lpstr>
      <vt:lpstr>Actualización de perfil</vt:lpstr>
      <vt:lpstr>Actualización de perfil</vt:lpstr>
      <vt:lpstr>Actualización de perfil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Catálogos</vt:lpstr>
      <vt:lpstr>Catálogos</vt:lpstr>
      <vt:lpstr>Si está interesado, siga las siguientes instrucciones detalladas adjuntas para los Catálogos.</vt:lpstr>
      <vt:lpstr>Administración</vt:lpstr>
      <vt:lpstr>Administración</vt:lpstr>
      <vt:lpstr>Si desea invitar otros usuarios, haga clic en “Invite User” (Invitar usuario). Complete la pestaña “Email” (Correo electrónico) y seleccione los permisos y clientes, y luego haga clic en “Send Invitation” (Enviar invitación).</vt:lpstr>
      <vt:lpstr>Si desea fusionar su cuenta de CSP de Aon con la cuenta de CSP de otra compañía, introduzca la dirección de correo electrónico y haga clic en “Request Merge” (Solicitar fusión).</vt:lpstr>
      <vt:lpstr>CSP – cómo fusionar cuentas</vt:lpstr>
      <vt:lpstr>CSP – cómo fusionar cuentas</vt:lpstr>
      <vt:lpstr>CSP – cómo fusionar cuentas</vt:lpstr>
      <vt:lpstr>CSP – cómo fusionar cuentas</vt:lpstr>
      <vt:lpstr>CSP – cómo fusionar cuentas</vt:lpstr>
      <vt:lpstr>PowerPoint Presentation</vt:lpstr>
      <vt:lpstr>PowerPoint Presentation</vt:lpstr>
      <vt:lpstr>Administración</vt:lpstr>
      <vt:lpstr>Administración</vt:lpstr>
      <vt:lpstr>Recibirá el siguiente mensaje que muestra la Entidad jurídica que puede utilizarse en las facturas nuevas.</vt:lpstr>
      <vt:lpstr>Administración</vt:lpstr>
      <vt:lpstr>PowerPoint Presentation</vt:lpstr>
      <vt:lpstr>PowerPoint Presentation</vt:lpstr>
      <vt:lpstr>PowerPoint Presentation</vt:lpstr>
      <vt:lpstr>PowerPoint Presentation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Dorota Sadowska</dc:creator>
  <cp:lastModifiedBy>Luis Nader</cp:lastModifiedBy>
  <cp:revision>164</cp:revision>
  <dcterms:created xsi:type="dcterms:W3CDTF">2006-08-16T00:00:00Z</dcterms:created>
  <dcterms:modified xsi:type="dcterms:W3CDTF">2019-05-30T14:40:43Z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0x01010078BBF33A0FB82A49998C44961835D924</vt:lpwstr>
  </property>
</Properties>
</file>