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7" r:id="rId4"/>
  </p:sldMasterIdLst>
  <p:notesMasterIdLst>
    <p:notesMasterId r:id="rId35"/>
  </p:notesMasterIdLst>
  <p:handoutMasterIdLst>
    <p:handoutMasterId r:id="rId36"/>
  </p:handoutMasterIdLst>
  <p:sldIdLst>
    <p:sldId id="257" r:id="rId5"/>
    <p:sldId id="2257" r:id="rId6"/>
    <p:sldId id="2258" r:id="rId7"/>
    <p:sldId id="7344" r:id="rId8"/>
    <p:sldId id="7349" r:id="rId9"/>
    <p:sldId id="308" r:id="rId10"/>
    <p:sldId id="345" r:id="rId11"/>
    <p:sldId id="7358" r:id="rId12"/>
    <p:sldId id="7354" r:id="rId13"/>
    <p:sldId id="7355" r:id="rId14"/>
    <p:sldId id="7351" r:id="rId15"/>
    <p:sldId id="7352" r:id="rId16"/>
    <p:sldId id="7356" r:id="rId17"/>
    <p:sldId id="7359" r:id="rId18"/>
    <p:sldId id="312" r:id="rId19"/>
    <p:sldId id="313" r:id="rId20"/>
    <p:sldId id="7350" r:id="rId21"/>
    <p:sldId id="316" r:id="rId22"/>
    <p:sldId id="7353" r:id="rId23"/>
    <p:sldId id="318" r:id="rId24"/>
    <p:sldId id="7360" r:id="rId25"/>
    <p:sldId id="298" r:id="rId26"/>
    <p:sldId id="299" r:id="rId27"/>
    <p:sldId id="300" r:id="rId28"/>
    <p:sldId id="301" r:id="rId29"/>
    <p:sldId id="7357" r:id="rId30"/>
    <p:sldId id="303" r:id="rId31"/>
    <p:sldId id="2276" r:id="rId32"/>
    <p:sldId id="2275" r:id="rId33"/>
    <p:sldId id="7346" r:id="rId34"/>
  </p:sldIdLst>
  <p:sldSz cx="9906000" cy="6858000" type="A4"/>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5pPr>
    <a:lvl6pPr marL="2286000" algn="l" defTabSz="914400" rtl="0" eaLnBrk="1" latinLnBrk="0" hangingPunct="1">
      <a:defRPr sz="2400" kern="1200">
        <a:solidFill>
          <a:schemeClr val="tx1"/>
        </a:solidFill>
        <a:latin typeface="Arial" charset="0"/>
        <a:ea typeface="ＭＳ Ｐゴシック" pitchFamily="108" charset="-128"/>
        <a:cs typeface="+mn-cs"/>
      </a:defRPr>
    </a:lvl6pPr>
    <a:lvl7pPr marL="2743200" algn="l" defTabSz="914400" rtl="0" eaLnBrk="1" latinLnBrk="0" hangingPunct="1">
      <a:defRPr sz="2400" kern="1200">
        <a:solidFill>
          <a:schemeClr val="tx1"/>
        </a:solidFill>
        <a:latin typeface="Arial" charset="0"/>
        <a:ea typeface="ＭＳ Ｐゴシック" pitchFamily="108" charset="-128"/>
        <a:cs typeface="+mn-cs"/>
      </a:defRPr>
    </a:lvl7pPr>
    <a:lvl8pPr marL="3200400" algn="l" defTabSz="914400" rtl="0" eaLnBrk="1" latinLnBrk="0" hangingPunct="1">
      <a:defRPr sz="2400" kern="1200">
        <a:solidFill>
          <a:schemeClr val="tx1"/>
        </a:solidFill>
        <a:latin typeface="Arial" charset="0"/>
        <a:ea typeface="ＭＳ Ｐゴシック" pitchFamily="108" charset="-128"/>
        <a:cs typeface="+mn-cs"/>
      </a:defRPr>
    </a:lvl8pPr>
    <a:lvl9pPr marL="3657600" algn="l" defTabSz="914400" rtl="0" eaLnBrk="1" latinLnBrk="0" hangingPunct="1">
      <a:defRPr sz="2400" kern="1200">
        <a:solidFill>
          <a:schemeClr val="tx1"/>
        </a:solidFill>
        <a:latin typeface="Arial" charset="0"/>
        <a:ea typeface="ＭＳ Ｐゴシック" pitchFamily="108" charset="-128"/>
        <a:cs typeface="+mn-cs"/>
      </a:defRPr>
    </a:lvl9pPr>
  </p:defaultTextStyle>
  <p:extLst>
    <p:ext uri="{EFAFB233-063F-42B5-8137-9DF3F51BA10A}">
      <p15:sldGuideLst xmlns:p15="http://schemas.microsoft.com/office/powerpoint/2012/main">
        <p15:guide id="1" orient="horz" pos="2163">
          <p15:clr>
            <a:srgbClr val="A4A3A4"/>
          </p15:clr>
        </p15:guide>
        <p15:guide id="2" orient="horz" pos="4176">
          <p15:clr>
            <a:srgbClr val="A4A3A4"/>
          </p15:clr>
        </p15:guide>
        <p15:guide id="3" orient="horz" pos="290">
          <p15:clr>
            <a:srgbClr val="A4A3A4"/>
          </p15:clr>
        </p15:guide>
        <p15:guide id="4" orient="horz" pos="576">
          <p15:clr>
            <a:srgbClr val="A4A3A4"/>
          </p15:clr>
        </p15:guide>
        <p15:guide id="5" orient="horz" pos="721">
          <p15:clr>
            <a:srgbClr val="A4A3A4"/>
          </p15:clr>
        </p15:guide>
        <p15:guide id="6" orient="horz" pos="864">
          <p15:clr>
            <a:srgbClr val="A4A3A4"/>
          </p15:clr>
        </p15:guide>
        <p15:guide id="7" orient="horz" pos="1504">
          <p15:clr>
            <a:srgbClr val="A4A3A4"/>
          </p15:clr>
        </p15:guide>
        <p15:guide id="8" orient="horz" pos="1153">
          <p15:clr>
            <a:srgbClr val="A4A3A4"/>
          </p15:clr>
        </p15:guide>
        <p15:guide id="9" orient="horz" pos="3825">
          <p15:clr>
            <a:srgbClr val="A4A3A4"/>
          </p15:clr>
        </p15:guide>
        <p15:guide id="10" pos="3120">
          <p15:clr>
            <a:srgbClr val="A4A3A4"/>
          </p15:clr>
        </p15:guide>
        <p15:guide id="11" pos="5928">
          <p15:clr>
            <a:srgbClr val="A4A3A4"/>
          </p15:clr>
        </p15:guide>
        <p15:guide id="12" pos="312">
          <p15:clr>
            <a:srgbClr val="A4A3A4"/>
          </p15:clr>
        </p15:guide>
        <p15:guide id="13" pos="499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Finley" initials="SF" lastIdx="12" clrIdx="0">
    <p:extLst>
      <p:ext uri="{19B8F6BF-5375-455C-9EA6-DF929625EA0E}">
        <p15:presenceInfo xmlns:p15="http://schemas.microsoft.com/office/powerpoint/2012/main" userId="S-1-5-21-2393356083-345416412-1446733765-1119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A9"/>
    <a:srgbClr val="5EB6E4"/>
    <a:srgbClr val="D2E5F5"/>
    <a:srgbClr val="58585A"/>
    <a:srgbClr val="939598"/>
    <a:srgbClr val="BCBDC0"/>
    <a:srgbClr val="A585BA"/>
    <a:srgbClr val="814F9B"/>
    <a:srgbClr val="6D6E71"/>
    <a:srgbClr val="645D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C1608-A43D-4895-B13E-7EAF80323296}" v="1217" dt="2020-12-01T08:21:29.102"/>
    <p1510:client id="{66DEB516-8519-5B48-A8BA-51F7319991A3}" v="15" dt="2020-12-01T11:54:22.299"/>
    <p1510:client id="{71142B06-1B7D-AC3C-E6AC-5ED7988AB000}" v="1" dt="2020-12-01T13:10:30.652"/>
    <p1510:client id="{76ABF6EB-EED5-0E81-E144-078895434582}" v="52" dt="2020-12-01T17:37:56.886"/>
    <p1510:client id="{792C8FEF-8752-88F6-9097-A98E79604338}" v="14" dt="2020-12-01T18:50:45.019"/>
    <p1510:client id="{7E619F82-938E-EEDD-9C57-FF615F8F7518}" v="10" dt="2020-12-01T13:51:05.435"/>
    <p1510:client id="{A9536F05-2982-50BE-197B-2EE60C85DD74}" v="12" dt="2020-12-01T12:13:50.46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392" y="43"/>
      </p:cViewPr>
      <p:guideLst>
        <p:guide orient="horz" pos="2163"/>
        <p:guide orient="horz" pos="4176"/>
        <p:guide orient="horz" pos="290"/>
        <p:guide orient="horz" pos="576"/>
        <p:guide orient="horz" pos="721"/>
        <p:guide orient="horz" pos="864"/>
        <p:guide orient="horz" pos="1504"/>
        <p:guide orient="horz" pos="1153"/>
        <p:guide orient="horz" pos="3825"/>
        <p:guide pos="3120"/>
        <p:guide pos="5928"/>
        <p:guide pos="312"/>
        <p:guide pos="49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V:\Management%20Team\Shared%20Folder%20WKS-EDS\05)%20Presentations\WKS%2024-11-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9646230118672E-2"/>
          <c:y val="6.693181662119814E-2"/>
          <c:w val="0.94144334522287276"/>
          <c:h val="0.757807469869201"/>
        </c:manualLayout>
      </c:layout>
      <c:barChart>
        <c:barDir val="col"/>
        <c:grouping val="clustered"/>
        <c:varyColors val="0"/>
        <c:ser>
          <c:idx val="0"/>
          <c:order val="0"/>
          <c:tx>
            <c:strRef>
              <c:f>Sheet1!$B$1</c:f>
              <c:strCache>
                <c:ptCount val="1"/>
                <c:pt idx="0">
                  <c:v>Insured plans</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EB-4548-9E78-DAB1DEC3527C}"/>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EB-4548-9E78-DAB1DEC3527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Provisions</c:v>
                </c:pt>
                <c:pt idx="1">
                  <c:v>Annual contributions</c:v>
                </c:pt>
              </c:strCache>
            </c:strRef>
          </c:cat>
          <c:val>
            <c:numRef>
              <c:f>Sheet1!$B$2:$B$3</c:f>
              <c:numCache>
                <c:formatCode>General</c:formatCode>
                <c:ptCount val="2"/>
                <c:pt idx="0">
                  <c:v>81.3</c:v>
                </c:pt>
                <c:pt idx="1">
                  <c:v>6.3</c:v>
                </c:pt>
              </c:numCache>
            </c:numRef>
          </c:val>
          <c:extLst>
            <c:ext xmlns:c16="http://schemas.microsoft.com/office/drawing/2014/chart" uri="{C3380CC4-5D6E-409C-BE32-E72D297353CC}">
              <c16:uniqueId val="{00000002-5DEB-4548-9E78-DAB1DEC3527C}"/>
            </c:ext>
          </c:extLst>
        </c:ser>
        <c:ser>
          <c:idx val="1"/>
          <c:order val="1"/>
          <c:tx>
            <c:strRef>
              <c:f>Sheet1!$C$1</c:f>
              <c:strCache>
                <c:ptCount val="1"/>
                <c:pt idx="0">
                  <c:v>Pension Funds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Provisions</c:v>
                </c:pt>
                <c:pt idx="1">
                  <c:v>Annual contributions</c:v>
                </c:pt>
              </c:strCache>
            </c:strRef>
          </c:cat>
          <c:val>
            <c:numRef>
              <c:f>Sheet1!$C$2:$C$3</c:f>
              <c:numCache>
                <c:formatCode>General</c:formatCode>
                <c:ptCount val="2"/>
                <c:pt idx="0">
                  <c:v>32.200000000000003</c:v>
                </c:pt>
                <c:pt idx="1">
                  <c:v>1.8</c:v>
                </c:pt>
              </c:numCache>
            </c:numRef>
          </c:val>
          <c:extLst>
            <c:ext xmlns:c16="http://schemas.microsoft.com/office/drawing/2014/chart" uri="{C3380CC4-5D6E-409C-BE32-E72D297353CC}">
              <c16:uniqueId val="{00000003-5DEB-4548-9E78-DAB1DEC3527C}"/>
            </c:ext>
          </c:extLst>
        </c:ser>
        <c:dLbls>
          <c:showLegendKey val="0"/>
          <c:showVal val="0"/>
          <c:showCatName val="0"/>
          <c:showSerName val="0"/>
          <c:showPercent val="0"/>
          <c:showBubbleSize val="0"/>
        </c:dLbls>
        <c:gapWidth val="219"/>
        <c:overlap val="-27"/>
        <c:axId val="782409528"/>
        <c:axId val="777415352"/>
      </c:barChart>
      <c:catAx>
        <c:axId val="78240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77415352"/>
        <c:crosses val="autoZero"/>
        <c:auto val="1"/>
        <c:lblAlgn val="ctr"/>
        <c:lblOffset val="100"/>
        <c:noMultiLvlLbl val="0"/>
      </c:catAx>
      <c:valAx>
        <c:axId val="777415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2409528"/>
        <c:crosses val="autoZero"/>
        <c:crossBetween val="between"/>
      </c:valAx>
      <c:spPr>
        <a:noFill/>
        <a:ln>
          <a:noFill/>
        </a:ln>
        <a:effectLst/>
      </c:spPr>
    </c:plotArea>
    <c:legend>
      <c:legendPos val="b"/>
      <c:layout>
        <c:manualLayout>
          <c:xMode val="edge"/>
          <c:yMode val="edge"/>
          <c:x val="0.50678358794531231"/>
          <c:y val="9.3964630382599321E-2"/>
          <c:w val="0.48610670872271383"/>
          <c:h val="0.23684556760047867"/>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Sheet1!$B$7:$J$7</cx:f>
        <cx:lvl ptCount="9">
          <cx:pt idx="0">1996</cx:pt>
          <cx:pt idx="1">1998</cx:pt>
          <cx:pt idx="2">2000</cx:pt>
          <cx:pt idx="3">2002</cx:pt>
          <cx:pt idx="4">2004</cx:pt>
          <cx:pt idx="5">2007</cx:pt>
          <cx:pt idx="6">2010</cx:pt>
          <cx:pt idx="7">2013</cx:pt>
          <cx:pt idx="8">2017</cx:pt>
        </cx:lvl>
      </cx:strDim>
      <cx:numDim type="val">
        <cx:f dir="row">Sheet1!$B$8:$J$8</cx:f>
        <cx:lvl ptCount="9" formatCode="0%">
          <cx:pt idx="0">0</cx:pt>
          <cx:pt idx="1">0</cx:pt>
          <cx:pt idx="2">0</cx:pt>
          <cx:pt idx="3">0</cx:pt>
          <cx:pt idx="4">0</cx:pt>
          <cx:pt idx="5">0.02</cx:pt>
          <cx:pt idx="6">0.02</cx:pt>
          <cx:pt idx="7">0.029999999999999999</cx:pt>
          <cx:pt idx="8">0.029999999999999999</cx:pt>
        </cx:lvl>
      </cx:numDim>
    </cx:data>
    <cx:data id="1">
      <cx:strDim type="cat">
        <cx:f dir="row">Sheet1!$B$7:$J$7</cx:f>
        <cx:lvl ptCount="9">
          <cx:pt idx="0">1996</cx:pt>
          <cx:pt idx="1">1998</cx:pt>
          <cx:pt idx="2">2000</cx:pt>
          <cx:pt idx="3">2002</cx:pt>
          <cx:pt idx="4">2004</cx:pt>
          <cx:pt idx="5">2007</cx:pt>
          <cx:pt idx="6">2010</cx:pt>
          <cx:pt idx="7">2013</cx:pt>
          <cx:pt idx="8">2017</cx:pt>
        </cx:lvl>
      </cx:strDim>
      <cx:numDim type="val">
        <cx:f dir="row">Sheet1!$B$9:$J$9</cx:f>
        <cx:lvl ptCount="9" formatCode="0%">
          <cx:pt idx="0">0.29999999999999999</cx:pt>
          <cx:pt idx="1">0.28999999999999998</cx:pt>
          <cx:pt idx="2">0.40000000000000002</cx:pt>
          <cx:pt idx="3">0.46999999999999997</cx:pt>
          <cx:pt idx="4">0.53000000000000003</cx:pt>
          <cx:pt idx="5">0.65000000000000002</cx:pt>
          <cx:pt idx="6">0.71999999999999997</cx:pt>
          <cx:pt idx="7">0.73999999999999999</cx:pt>
          <cx:pt idx="8">0.82999999999999996</cx:pt>
        </cx:lvl>
      </cx:numDim>
    </cx:data>
    <cx:data id="2">
      <cx:strDim type="cat">
        <cx:f dir="row">Sheet1!$B$7:$J$7</cx:f>
        <cx:lvl ptCount="9">
          <cx:pt idx="0">1996</cx:pt>
          <cx:pt idx="1">1998</cx:pt>
          <cx:pt idx="2">2000</cx:pt>
          <cx:pt idx="3">2002</cx:pt>
          <cx:pt idx="4">2004</cx:pt>
          <cx:pt idx="5">2007</cx:pt>
          <cx:pt idx="6">2010</cx:pt>
          <cx:pt idx="7">2013</cx:pt>
          <cx:pt idx="8">2017</cx:pt>
        </cx:lvl>
      </cx:strDim>
      <cx:numDim type="val">
        <cx:f dir="row">Sheet1!$B$10:$J$10</cx:f>
        <cx:lvl ptCount="9" formatCode="0%">
          <cx:pt idx="0">0.69999999999999996</cx:pt>
          <cx:pt idx="1">0.70999999999999996</cx:pt>
          <cx:pt idx="2">0.59999999999999998</cx:pt>
          <cx:pt idx="3">0.53000000000000003</cx:pt>
          <cx:pt idx="4">0.46000000000000002</cx:pt>
          <cx:pt idx="5">0.33000000000000002</cx:pt>
          <cx:pt idx="6">0.27000000000000002</cx:pt>
          <cx:pt idx="7">0.23000000000000001</cx:pt>
          <cx:pt idx="8">0.14000000000000001</cx:pt>
        </cx:lvl>
      </cx:numDim>
    </cx:data>
  </cx:chartData>
  <cx:chart>
    <cx:title pos="t" align="ctr" overlay="0">
      <cx:txPr>
        <a:bodyPr spcFirstLastPara="1" vertOverflow="ellipsis" horzOverflow="overflow" wrap="square" lIns="0" tIns="0" rIns="0" bIns="0" anchor="ctr" anchorCtr="1"/>
        <a:lstStyle/>
        <a:p>
          <a:pPr algn="ctr" rtl="0">
            <a:defRPr/>
          </a:pPr>
          <a:endParaRPr lang="en-US" sz="1400" b="0" i="0" u="none" strike="noStrike" baseline="0" dirty="0">
            <a:solidFill>
              <a:sysClr val="windowText" lastClr="000000">
                <a:lumMod val="65000"/>
                <a:lumOff val="35000"/>
              </a:sysClr>
            </a:solidFill>
            <a:latin typeface="Calibri" panose="020F0502020204030204"/>
          </a:endParaRPr>
        </a:p>
      </cx:txPr>
    </cx:title>
    <cx:plotArea>
      <cx:plotAreaRegion>
        <cx:series layoutId="boxWhisker" uniqueId="{4F04BFD1-0791-4809-A690-2FA54CF0D101}">
          <cx:tx>
            <cx:txData>
              <cx:f>Sheet1!$A$8</cx:f>
              <cx:v>Cash Balance</cx:v>
            </cx:txData>
          </cx:tx>
          <cx:dataId val="0"/>
          <cx:layoutPr>
            <cx:visibility meanLine="1" meanMarker="1" nonoutliers="0" outliers="1"/>
            <cx:statistics quartileMethod="exclusive"/>
          </cx:layoutPr>
        </cx:series>
        <cx:series layoutId="boxWhisker" uniqueId="{05AEF4EE-67A9-4082-ABAD-D8FBE68DA01C}">
          <cx:tx>
            <cx:txData>
              <cx:f>Sheet1!$A$9</cx:f>
              <cx:v>DC</cx:v>
            </cx:txData>
          </cx:tx>
          <cx:dataId val="1"/>
          <cx:layoutPr>
            <cx:visibility meanLine="1" meanMarker="1" nonoutliers="0" outliers="1"/>
            <cx:statistics quartileMethod="exclusive"/>
          </cx:layoutPr>
        </cx:series>
        <cx:series layoutId="boxWhisker" uniqueId="{766B2029-45AB-4746-8DEE-272E9088F083}">
          <cx:tx>
            <cx:txData>
              <cx:f>Sheet1!$A$10</cx:f>
              <cx:v>DB</cx:v>
            </cx:txData>
          </cx:tx>
          <cx:dataId val="2"/>
          <cx:layoutPr>
            <cx:visibility meanLine="1" meanMarker="1" nonoutliers="0" outliers="1"/>
            <cx:statistics quartileMethod="exclusive"/>
          </cx:layoutPr>
        </cx:series>
      </cx:plotAreaRegion>
      <cx:axis id="0">
        <cx:catScaling gapWidth="1"/>
        <cx:tickLabels/>
      </cx:axis>
      <cx:axis id="1">
        <cx:valScaling max="1"/>
        <cx:majorGridlines/>
        <cx:tickLabels/>
      </cx:axis>
    </cx:plotArea>
    <cx:legend pos="b" align="ctr" overlay="0">
      <cx:txPr>
        <a:bodyPr spcFirstLastPara="1" vertOverflow="ellipsis" horzOverflow="overflow" wrap="square" lIns="0" tIns="0" rIns="0" bIns="0" anchor="ctr" anchorCtr="1"/>
        <a:lstStyle/>
        <a:p>
          <a:pPr algn="ctr" rtl="0">
            <a:defRPr/>
          </a:pPr>
          <a:endParaRPr lang="de-DE" sz="900" b="0" i="0" u="none" strike="noStrike" baseline="0">
            <a:solidFill>
              <a:srgbClr val="000000">
                <a:lumMod val="65000"/>
                <a:lumOff val="35000"/>
              </a:srgbClr>
            </a:solidFill>
            <a:latin typeface="Arial"/>
            <a:ea typeface="ＭＳ Ｐゴシック"/>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73">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rgbClr val="313232"/>
                </a:solidFill>
              </a:defRPr>
            </a:lvl1pPr>
          </a:lstStyle>
          <a:p>
            <a:endParaRPr lang="en-US" dirty="0"/>
          </a:p>
        </p:txBody>
      </p:sp>
      <p:sp>
        <p:nvSpPr>
          <p:cNvPr id="348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rgbClr val="313232"/>
                </a:solidFill>
              </a:defRPr>
            </a:lvl1pPr>
          </a:lstStyle>
          <a:p>
            <a:endParaRPr lang="en-US" dirty="0"/>
          </a:p>
        </p:txBody>
      </p:sp>
      <p:sp>
        <p:nvSpPr>
          <p:cNvPr id="348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313232"/>
                </a:solidFill>
              </a:defRPr>
            </a:lvl1pPr>
          </a:lstStyle>
          <a:p>
            <a:endParaRPr lang="en-US" dirty="0"/>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313232"/>
                </a:solidFill>
              </a:defRPr>
            </a:lvl1pPr>
          </a:lstStyle>
          <a:p>
            <a:fld id="{CE181127-C146-49BB-AC1B-FE0E3A9D5DCC}" type="slidenum">
              <a:rPr lang="en-US"/>
              <a:pPr/>
              <a:t>‹#›</a:t>
            </a:fld>
            <a:endParaRPr lang="en-US" dirty="0"/>
          </a:p>
        </p:txBody>
      </p:sp>
    </p:spTree>
    <p:extLst>
      <p:ext uri="{BB962C8B-B14F-4D97-AF65-F5344CB8AC3E}">
        <p14:creationId xmlns:p14="http://schemas.microsoft.com/office/powerpoint/2010/main" val="77044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rgbClr val="313232"/>
                </a:solidFill>
              </a:defRPr>
            </a:lvl1pPr>
          </a:lstStyle>
          <a:p>
            <a:endParaRPr lang="en-US" dirty="0"/>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800">
                <a:solidFill>
                  <a:srgbClr val="313232"/>
                </a:solidFill>
              </a:defRPr>
            </a:lvl1pPr>
          </a:lstStyle>
          <a:p>
            <a:endParaRPr lang="en-US" dirty="0"/>
          </a:p>
        </p:txBody>
      </p:sp>
      <p:sp>
        <p:nvSpPr>
          <p:cNvPr id="3076"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800">
                <a:solidFill>
                  <a:srgbClr val="313232"/>
                </a:solidFill>
              </a:defRPr>
            </a:lvl1pPr>
          </a:lstStyle>
          <a:p>
            <a:endParaRPr lang="en-US"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800">
                <a:solidFill>
                  <a:srgbClr val="313232"/>
                </a:solidFill>
              </a:defRPr>
            </a:lvl1pPr>
          </a:lstStyle>
          <a:p>
            <a:fld id="{D1C7FB31-0C7B-4DF9-A9BC-6BD9C278B254}" type="slidenum">
              <a:rPr lang="en-US"/>
              <a:pPr/>
              <a:t>‹#›</a:t>
            </a:fld>
            <a:endParaRPr lang="en-US" dirty="0"/>
          </a:p>
        </p:txBody>
      </p:sp>
    </p:spTree>
    <p:extLst>
      <p:ext uri="{BB962C8B-B14F-4D97-AF65-F5344CB8AC3E}">
        <p14:creationId xmlns:p14="http://schemas.microsoft.com/office/powerpoint/2010/main" val="36415489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08"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0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D1C7FB31-0C7B-4DF9-A9BC-6BD9C278B254}" type="slidenum">
              <a:rPr lang="en-US" smtClean="0"/>
              <a:pPr/>
              <a:t>4</a:t>
            </a:fld>
            <a:endParaRPr lang="en-US" dirty="0"/>
          </a:p>
        </p:txBody>
      </p:sp>
    </p:spTree>
    <p:extLst>
      <p:ext uri="{BB962C8B-B14F-4D97-AF65-F5344CB8AC3E}">
        <p14:creationId xmlns:p14="http://schemas.microsoft.com/office/powerpoint/2010/main" val="187238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5">
    <p:spTree>
      <p:nvGrpSpPr>
        <p:cNvPr id="1" name=""/>
        <p:cNvGrpSpPr/>
        <p:nvPr/>
      </p:nvGrpSpPr>
      <p:grpSpPr>
        <a:xfrm>
          <a:off x="0" y="0"/>
          <a:ext cx="0" cy="0"/>
          <a:chOff x="0" y="0"/>
          <a:chExt cx="0" cy="0"/>
        </a:xfrm>
      </p:grpSpPr>
      <p:sp>
        <p:nvSpPr>
          <p:cNvPr id="7" name="Rectangle 9"/>
          <p:cNvSpPr>
            <a:spLocks noGrp="1" noChangeArrowheads="1"/>
          </p:cNvSpPr>
          <p:nvPr>
            <p:ph type="ctrTitle" hasCustomPrompt="1"/>
          </p:nvPr>
        </p:nvSpPr>
        <p:spPr>
          <a:xfrm>
            <a:off x="495300" y="4123136"/>
            <a:ext cx="8915400" cy="822325"/>
          </a:xfrm>
          <a:prstGeom prst="rect">
            <a:avLst/>
          </a:prstGeom>
        </p:spPr>
        <p:txBody>
          <a:bodyPr lIns="0" tIns="0" rIns="0" bIns="0"/>
          <a:lstStyle>
            <a:lvl1pPr>
              <a:defRPr sz="2800" b="1" baseline="0">
                <a:solidFill>
                  <a:schemeClr val="tx1"/>
                </a:solidFill>
              </a:defRPr>
            </a:lvl1pPr>
          </a:lstStyle>
          <a:p>
            <a:r>
              <a:rPr lang="en-US"/>
              <a:t>Cover: 28 </a:t>
            </a:r>
            <a:r>
              <a:rPr lang="en-US" err="1"/>
              <a:t>pt</a:t>
            </a:r>
            <a:r>
              <a:rPr lang="en-US"/>
              <a:t> Arial Bold, 0.9 line spacing, max title is two lines.</a:t>
            </a:r>
          </a:p>
        </p:txBody>
      </p:sp>
      <p:sp>
        <p:nvSpPr>
          <p:cNvPr id="11" name="Subtitle 10"/>
          <p:cNvSpPr>
            <a:spLocks noGrp="1" noChangeArrowheads="1"/>
          </p:cNvSpPr>
          <p:nvPr>
            <p:ph type="subTitle" idx="1" hasCustomPrompt="1"/>
          </p:nvPr>
        </p:nvSpPr>
        <p:spPr>
          <a:xfrm>
            <a:off x="495300" y="5067300"/>
            <a:ext cx="8915400" cy="83820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aseline="0"/>
            </a:lvl1pPr>
          </a:lstStyle>
          <a:p>
            <a:r>
              <a:rPr lang="en-US"/>
              <a:t>Subtitle is 15 </a:t>
            </a:r>
            <a:r>
              <a:rPr lang="en-US" err="1"/>
              <a:t>pt</a:t>
            </a:r>
            <a:r>
              <a:rPr lang="en-US"/>
              <a:t> Arial, </a:t>
            </a:r>
            <a:r>
              <a:rPr lang="ru-RU"/>
              <a:t>0</a:t>
            </a:r>
            <a:r>
              <a:rPr lang="en-US"/>
              <a:t>.9 line spacing, max subtitle is four lines.</a:t>
            </a:r>
          </a:p>
        </p:txBody>
      </p:sp>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519695" y="6080753"/>
            <a:ext cx="885375" cy="575131"/>
          </a:xfrm>
          <a:prstGeom prst="rect">
            <a:avLst/>
          </a:prstGeom>
        </p:spPr>
      </p:pic>
      <p:pic>
        <p:nvPicPr>
          <p:cNvPr id="15362" name="Picture 2" descr="https://one.aon.net/sites/beSalesMarketing/marketing/Powerpoint%20banners/PowerPoint%20Title%20banners/Red%20data_A4_Cover.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5299" y="460375"/>
            <a:ext cx="8909771" cy="34165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9ABBBA6-0311-4589-A6CA-6F093BDE99A4}"/>
              </a:ext>
            </a:extLst>
          </p:cNvPr>
          <p:cNvSpPr/>
          <p:nvPr userDrawn="1"/>
        </p:nvSpPr>
        <p:spPr>
          <a:xfrm>
            <a:off x="364302" y="6440440"/>
            <a:ext cx="2467342" cy="215444"/>
          </a:xfrm>
          <a:prstGeom prst="rect">
            <a:avLst/>
          </a:prstGeom>
        </p:spPr>
        <p:txBody>
          <a:bodyPr wrap="none">
            <a:spAutoFit/>
          </a:bodyPr>
          <a:lstStyle/>
          <a:p>
            <a:r>
              <a:rPr lang="en-US" sz="800" b="1" noProof="0" dirty="0">
                <a:solidFill>
                  <a:schemeClr val="tx1"/>
                </a:solidFill>
              </a:rPr>
              <a:t>Prepared by Aon </a:t>
            </a:r>
            <a:r>
              <a:rPr lang="en-US" sz="800" noProof="0" dirty="0">
                <a:solidFill>
                  <a:schemeClr val="tx1"/>
                </a:solidFill>
              </a:rPr>
              <a:t>© 2020 Aon. All rights reserved</a:t>
            </a:r>
            <a:endParaRPr lang="en-GB" dirty="0"/>
          </a:p>
        </p:txBody>
      </p:sp>
    </p:spTree>
    <p:extLst>
      <p:ext uri="{BB962C8B-B14F-4D97-AF65-F5344CB8AC3E}">
        <p14:creationId xmlns:p14="http://schemas.microsoft.com/office/powerpoint/2010/main" val="3575450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1144588"/>
            <a:ext cx="8915400" cy="4951412"/>
          </a:xfrm>
        </p:spPr>
        <p:txBody>
          <a:bodyPr/>
          <a:lstStyle>
            <a:lvl1pPr marL="0" indent="0">
              <a:buNone/>
              <a:defRPr sz="1800" b="0"/>
            </a:lvl1pPr>
            <a:lvl2pPr marL="0" indent="0">
              <a:spcAft>
                <a:spcPts val="400"/>
              </a:spcAft>
              <a:buNone/>
              <a:defRPr/>
            </a:lvl2pPr>
            <a:lvl3pPr marL="228600" indent="-228600">
              <a:buFont typeface="Wingdings" panose="05000000000000000000" pitchFamily="2" charset="2"/>
              <a:buChar char="§"/>
              <a:defRPr/>
            </a:lvl3pPr>
            <a:lvl4pPr marL="571500" indent="-225425">
              <a:buFont typeface="Arial" panose="020B0604020202020204" pitchFamily="34" charset="0"/>
              <a:buChar char="–"/>
              <a:defRPr/>
            </a:lvl4pPr>
            <a:lvl5pPr marL="917575" indent="-231775">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header and Chart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1144588"/>
            <a:ext cx="8915400" cy="316350"/>
          </a:xfrm>
        </p:spPr>
        <p:txBody>
          <a:bodyPr/>
          <a:lstStyle>
            <a:lvl1pPr marL="0" indent="0">
              <a:buNone/>
              <a:defRPr sz="1800" b="0"/>
            </a:lvl1pPr>
            <a:lvl2pPr marL="0" indent="0">
              <a:spcAft>
                <a:spcPts val="400"/>
              </a:spcAft>
              <a:buNone/>
              <a:defRPr/>
            </a:lvl2pPr>
            <a:lvl3pPr marL="228600" indent="-228600">
              <a:buFont typeface="Wingdings" panose="05000000000000000000" pitchFamily="2" charset="2"/>
              <a:buChar char="§"/>
              <a:defRPr/>
            </a:lvl3pPr>
            <a:lvl4pPr marL="571500" indent="-225425">
              <a:buFont typeface="Arial" panose="020B0604020202020204" pitchFamily="34" charset="0"/>
              <a:buChar char="–"/>
              <a:defRPr/>
            </a:lvl4pPr>
            <a:lvl5pPr marL="917575" indent="-231775">
              <a:buFont typeface="Arial" panose="020B0604020202020204" pitchFamily="34" charset="0"/>
              <a:buChar char="•"/>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633617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144588"/>
            <a:ext cx="4375150" cy="4951412"/>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144588"/>
            <a:ext cx="4375150" cy="4951412"/>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Conten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144588"/>
            <a:ext cx="4375150" cy="4951412"/>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75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Conten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5035550" y="1144588"/>
            <a:ext cx="4375150" cy="4951412"/>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767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Subhead and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5300" y="1143224"/>
            <a:ext cx="4376870" cy="444277"/>
          </a:xfrm>
        </p:spPr>
        <p:txBody>
          <a:bodyPr anchor="t"/>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95300" y="1822174"/>
            <a:ext cx="4376870"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143224"/>
            <a:ext cx="4378590" cy="444277"/>
          </a:xfrm>
        </p:spPr>
        <p:txBody>
          <a:bodyPr anchor="t"/>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32111" y="1822174"/>
            <a:ext cx="4378590"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95300" y="304800"/>
            <a:ext cx="8915400" cy="520700"/>
          </a:xfrm>
        </p:spPr>
        <p:txBody>
          <a:bodyPr/>
          <a:lstStyle/>
          <a:p>
            <a:r>
              <a:rPr lang="en-US"/>
              <a:t>Click to edit Master title style</a:t>
            </a:r>
          </a:p>
        </p:txBody>
      </p:sp>
    </p:spTree>
    <p:extLst>
      <p:ext uri="{BB962C8B-B14F-4D97-AF65-F5344CB8AC3E}">
        <p14:creationId xmlns:p14="http://schemas.microsoft.com/office/powerpoint/2010/main" val="353053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 Content Left Only">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5300" y="1143224"/>
            <a:ext cx="4376870" cy="444277"/>
          </a:xfrm>
        </p:spPr>
        <p:txBody>
          <a:bodyPr anchor="t"/>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95300" y="1822174"/>
            <a:ext cx="4376870"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95300" y="304800"/>
            <a:ext cx="8915400" cy="520700"/>
          </a:xfr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head Content Right Only">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5032111" y="1143224"/>
            <a:ext cx="4378590" cy="444277"/>
          </a:xfrm>
        </p:spPr>
        <p:txBody>
          <a:bodyPr anchor="t"/>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32111" y="1822174"/>
            <a:ext cx="4378590"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95300" y="304800"/>
            <a:ext cx="8915400" cy="520700"/>
          </a:xfrm>
        </p:spPr>
        <p:txBody>
          <a:bodyPr/>
          <a:lstStyle/>
          <a:p>
            <a:r>
              <a:rPr lang="en-US"/>
              <a:t>Click to edit Master title style</a:t>
            </a:r>
          </a:p>
        </p:txBody>
      </p:sp>
    </p:spTree>
    <p:extLst>
      <p:ext uri="{BB962C8B-B14F-4D97-AF65-F5344CB8AC3E}">
        <p14:creationId xmlns:p14="http://schemas.microsoft.com/office/powerpoint/2010/main" val="251356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Legal 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3429000"/>
            <a:ext cx="8915400" cy="2667000"/>
          </a:xfrm>
        </p:spPr>
        <p:txBody>
          <a:bodyPr/>
          <a:lstStyle>
            <a:lvl1pPr>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iograph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515618" y="1609345"/>
            <a:ext cx="3777017" cy="689719"/>
          </a:xfrm>
        </p:spPr>
        <p:txBody>
          <a:bodyPr anchor="b" anchorCtr="0"/>
          <a:lstStyle>
            <a:lvl1pPr>
              <a:buNone/>
              <a:defRPr sz="1000"/>
            </a:lvl1pPr>
            <a:lvl2pPr>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15">
    <p:bg>
      <p:bgPr>
        <a:solidFill>
          <a:schemeClr val="bg1"/>
        </a:solidFill>
        <a:effectLst/>
      </p:bgPr>
    </p:bg>
    <p:spTree>
      <p:nvGrpSpPr>
        <p:cNvPr id="1" name=""/>
        <p:cNvGrpSpPr/>
        <p:nvPr/>
      </p:nvGrpSpPr>
      <p:grpSpPr>
        <a:xfrm>
          <a:off x="0" y="0"/>
          <a:ext cx="0" cy="0"/>
          <a:chOff x="0" y="0"/>
          <a:chExt cx="0" cy="0"/>
        </a:xfrm>
      </p:grpSpPr>
      <p:sp>
        <p:nvSpPr>
          <p:cNvPr id="9" name="Rectangle 16"/>
          <p:cNvSpPr>
            <a:spLocks noGrp="1" noChangeArrowheads="1"/>
          </p:cNvSpPr>
          <p:nvPr>
            <p:ph type="ctrTitle" hasCustomPrompt="1"/>
          </p:nvPr>
        </p:nvSpPr>
        <p:spPr>
          <a:xfrm>
            <a:off x="495300" y="2743069"/>
            <a:ext cx="8915400" cy="822325"/>
          </a:xfrm>
          <a:prstGeom prst="rect">
            <a:avLst/>
          </a:prstGeom>
          <a:noFill/>
        </p:spPr>
        <p:txBody>
          <a:bodyPr lIns="0" tIns="0" rIns="0" bIns="0"/>
          <a:lstStyle>
            <a:lvl1pPr>
              <a:lnSpc>
                <a:spcPct val="90000"/>
              </a:lnSpc>
              <a:defRPr sz="2800" b="1" baseline="0">
                <a:solidFill>
                  <a:schemeClr val="tx1"/>
                </a:solidFill>
              </a:defRPr>
            </a:lvl1pPr>
          </a:lstStyle>
          <a:p>
            <a:r>
              <a:rPr lang="en-US"/>
              <a:t>Section Divider: title copy 28 </a:t>
            </a:r>
            <a:r>
              <a:rPr lang="en-US" err="1"/>
              <a:t>pt</a:t>
            </a:r>
            <a:r>
              <a:rPr lang="en-US"/>
              <a:t> Arial Bold, 0.9 line spacing</a:t>
            </a:r>
          </a:p>
        </p:txBody>
      </p:sp>
      <p:sp>
        <p:nvSpPr>
          <p:cNvPr id="7" name="Rectangle 17"/>
          <p:cNvSpPr>
            <a:spLocks noGrp="1" noChangeArrowheads="1"/>
          </p:cNvSpPr>
          <p:nvPr>
            <p:ph type="subTitle" idx="1" hasCustomPrompt="1"/>
          </p:nvPr>
        </p:nvSpPr>
        <p:spPr>
          <a:xfrm>
            <a:off x="495300" y="3809868"/>
            <a:ext cx="8906711" cy="553998"/>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Subtitle </a:t>
            </a:r>
            <a:r>
              <a:rPr lang="en-US"/>
              <a:t>is 18 </a:t>
            </a:r>
            <a:r>
              <a:rPr lang="en-US" err="1"/>
              <a:t>pt</a:t>
            </a:r>
            <a:r>
              <a:rPr lang="en-US"/>
              <a:t> Arial, line spacing single</a:t>
            </a:r>
            <a:br>
              <a:rPr lang="en-US"/>
            </a:br>
            <a:endParaRPr lang="en-US">
              <a:solidFill>
                <a:schemeClr val="tx1"/>
              </a:solidFill>
            </a:endParaRPr>
          </a:p>
        </p:txBody>
      </p:sp>
      <p:pic>
        <p:nvPicPr>
          <p:cNvPr id="31746" name="Picture 2" descr="https://one.aon.net/sites/beSalesMarketing/marketing/Powerpoint%20banners/PowerPoint%20Divider%20banners/Red%20data_A4_Divider.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299" y="451749"/>
            <a:ext cx="8915401" cy="206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94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Cover 15">
    <p:spTree>
      <p:nvGrpSpPr>
        <p:cNvPr id="1" name=""/>
        <p:cNvGrpSpPr/>
        <p:nvPr/>
      </p:nvGrpSpPr>
      <p:grpSpPr>
        <a:xfrm>
          <a:off x="0" y="0"/>
          <a:ext cx="0" cy="0"/>
          <a:chOff x="0" y="0"/>
          <a:chExt cx="0" cy="0"/>
        </a:xfrm>
      </p:grpSpPr>
      <p:sp>
        <p:nvSpPr>
          <p:cNvPr id="7" name="Rectangle 9"/>
          <p:cNvSpPr>
            <a:spLocks noGrp="1" noChangeArrowheads="1"/>
          </p:cNvSpPr>
          <p:nvPr>
            <p:ph type="ctrTitle" hasCustomPrompt="1"/>
          </p:nvPr>
        </p:nvSpPr>
        <p:spPr>
          <a:xfrm>
            <a:off x="495300" y="4123136"/>
            <a:ext cx="8915400" cy="822325"/>
          </a:xfrm>
          <a:prstGeom prst="rect">
            <a:avLst/>
          </a:prstGeom>
        </p:spPr>
        <p:txBody>
          <a:bodyPr lIns="0" tIns="0" rIns="0" bIns="0"/>
          <a:lstStyle>
            <a:lvl1pPr>
              <a:defRPr sz="2800" b="1" baseline="0">
                <a:solidFill>
                  <a:schemeClr val="tx1"/>
                </a:solidFill>
              </a:defRPr>
            </a:lvl1pPr>
          </a:lstStyle>
          <a:p>
            <a:r>
              <a:rPr lang="en-US"/>
              <a:t>Cover: 28 </a:t>
            </a:r>
            <a:r>
              <a:rPr lang="en-US" err="1"/>
              <a:t>pt</a:t>
            </a:r>
            <a:r>
              <a:rPr lang="en-US"/>
              <a:t> Arial Bold, 0.9 line spacing, max title is two lines.</a:t>
            </a:r>
          </a:p>
        </p:txBody>
      </p:sp>
      <p:sp>
        <p:nvSpPr>
          <p:cNvPr id="11" name="Subtitle 10"/>
          <p:cNvSpPr>
            <a:spLocks noGrp="1" noChangeArrowheads="1"/>
          </p:cNvSpPr>
          <p:nvPr>
            <p:ph type="subTitle" idx="1" hasCustomPrompt="1"/>
          </p:nvPr>
        </p:nvSpPr>
        <p:spPr>
          <a:xfrm>
            <a:off x="495300" y="5067300"/>
            <a:ext cx="8915400" cy="83820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500" baseline="0"/>
            </a:lvl1pPr>
          </a:lstStyle>
          <a:p>
            <a:r>
              <a:rPr lang="en-US"/>
              <a:t>Subtitle is 15 </a:t>
            </a:r>
            <a:r>
              <a:rPr lang="en-US" err="1"/>
              <a:t>pt</a:t>
            </a:r>
            <a:r>
              <a:rPr lang="en-US"/>
              <a:t> Arial, </a:t>
            </a:r>
            <a:r>
              <a:rPr lang="ru-RU"/>
              <a:t>0</a:t>
            </a:r>
            <a:r>
              <a:rPr lang="en-US"/>
              <a:t>.9 line spacing, max subtitle is four lines.</a:t>
            </a:r>
          </a:p>
        </p:txBody>
      </p:sp>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519695" y="6080753"/>
            <a:ext cx="885375" cy="575131"/>
          </a:xfrm>
          <a:prstGeom prst="rect">
            <a:avLst/>
          </a:prstGeom>
        </p:spPr>
      </p:pic>
      <p:pic>
        <p:nvPicPr>
          <p:cNvPr id="15362" name="Picture 2" descr="https://one.aon.net/sites/beSalesMarketing/marketing/Powerpoint%20banners/PowerPoint%20Title%20banners/Red%20data_A4_Cover.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5299" y="460375"/>
            <a:ext cx="8909771" cy="34165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9"/>
          <p:cNvSpPr>
            <a:spLocks noGrp="1"/>
          </p:cNvSpPr>
          <p:nvPr>
            <p:ph type="body" sz="quarter" idx="10" hasCustomPrompt="1"/>
          </p:nvPr>
        </p:nvSpPr>
        <p:spPr>
          <a:xfrm>
            <a:off x="495299" y="6080753"/>
            <a:ext cx="7407729" cy="575131"/>
          </a:xfrm>
        </p:spPr>
        <p:txBody>
          <a:bodyPr anchor="b"/>
          <a:lstStyle>
            <a:lvl1pPr marL="0" indent="0">
              <a:buFontTx/>
              <a:buNone/>
              <a:defRPr sz="1100" b="0" baseline="0">
                <a:solidFill>
                  <a:schemeClr val="tx1"/>
                </a:solidFill>
              </a:defRPr>
            </a:lvl1pPr>
            <a:lvl5pPr marL="1368425" indent="0" algn="l">
              <a:buNone/>
              <a:defRPr/>
            </a:lvl5pPr>
          </a:lstStyle>
          <a:p>
            <a:pPr lvl="0"/>
            <a:r>
              <a:rPr lang="en-US"/>
              <a:t>[Business Unit (Mandatory)  |  Market/Division (optional)  |  Practice Group (optional)] (10pt Arial, 12pt line spacing)</a:t>
            </a:r>
          </a:p>
        </p:txBody>
      </p:sp>
      <p:pic>
        <p:nvPicPr>
          <p:cNvPr id="8" name="Picture 8">
            <a:extLst>
              <a:ext uri="{FF2B5EF4-FFF2-40B4-BE49-F238E27FC236}">
                <a16:creationId xmlns:a16="http://schemas.microsoft.com/office/drawing/2014/main" id="{A717E0CF-1247-4542-989B-981645999B5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593" b="7943"/>
          <a:stretch/>
        </p:blipFill>
        <p:spPr>
          <a:xfrm>
            <a:off x="496800" y="460801"/>
            <a:ext cx="8911351" cy="3416104"/>
          </a:xfrm>
          <a:prstGeom prst="rect">
            <a:avLst/>
          </a:prstGeom>
        </p:spPr>
      </p:pic>
      <p:pic>
        <p:nvPicPr>
          <p:cNvPr id="3" name="Picture 2" descr="A picture containing building, outdoor, sky, old&#10;&#10;Description automatically generated">
            <a:extLst>
              <a:ext uri="{FF2B5EF4-FFF2-40B4-BE49-F238E27FC236}">
                <a16:creationId xmlns:a16="http://schemas.microsoft.com/office/drawing/2014/main" id="{9622D9C7-74BB-5C4C-B9EB-587092138A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0930" y="460375"/>
            <a:ext cx="8904140" cy="3420134"/>
          </a:xfrm>
          <a:prstGeom prst="rect">
            <a:avLst/>
          </a:prstGeom>
        </p:spPr>
      </p:pic>
    </p:spTree>
    <p:extLst>
      <p:ext uri="{BB962C8B-B14F-4D97-AF65-F5344CB8AC3E}">
        <p14:creationId xmlns:p14="http://schemas.microsoft.com/office/powerpoint/2010/main" val="222439595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Cover 15">
    <p:spTree>
      <p:nvGrpSpPr>
        <p:cNvPr id="1" name=""/>
        <p:cNvGrpSpPr/>
        <p:nvPr/>
      </p:nvGrpSpPr>
      <p:grpSpPr>
        <a:xfrm>
          <a:off x="0" y="0"/>
          <a:ext cx="0" cy="0"/>
          <a:chOff x="0" y="0"/>
          <a:chExt cx="0" cy="0"/>
        </a:xfrm>
      </p:grpSpPr>
      <p:sp>
        <p:nvSpPr>
          <p:cNvPr id="7" name="Rectangle 9"/>
          <p:cNvSpPr>
            <a:spLocks noGrp="1" noChangeArrowheads="1"/>
          </p:cNvSpPr>
          <p:nvPr>
            <p:ph type="ctrTitle" hasCustomPrompt="1"/>
          </p:nvPr>
        </p:nvSpPr>
        <p:spPr>
          <a:xfrm>
            <a:off x="495300" y="4123136"/>
            <a:ext cx="8915400" cy="822325"/>
          </a:xfrm>
          <a:prstGeom prst="rect">
            <a:avLst/>
          </a:prstGeom>
        </p:spPr>
        <p:txBody>
          <a:bodyPr lIns="0" tIns="0" rIns="0" bIns="0"/>
          <a:lstStyle>
            <a:lvl1pPr>
              <a:defRPr sz="2800" b="1" baseline="0">
                <a:solidFill>
                  <a:schemeClr val="tx1"/>
                </a:solidFill>
              </a:defRPr>
            </a:lvl1pPr>
          </a:lstStyle>
          <a:p>
            <a:r>
              <a:rPr lang="en-US"/>
              <a:t>Cover: 28 </a:t>
            </a:r>
            <a:r>
              <a:rPr lang="en-US" err="1"/>
              <a:t>pt</a:t>
            </a:r>
            <a:r>
              <a:rPr lang="en-US"/>
              <a:t> Arial Bold, 0.9 line spacing, max title is two lines.</a:t>
            </a:r>
          </a:p>
        </p:txBody>
      </p:sp>
      <p:sp>
        <p:nvSpPr>
          <p:cNvPr id="11" name="Subtitle 10"/>
          <p:cNvSpPr>
            <a:spLocks noGrp="1" noChangeArrowheads="1"/>
          </p:cNvSpPr>
          <p:nvPr>
            <p:ph type="subTitle" idx="1" hasCustomPrompt="1"/>
          </p:nvPr>
        </p:nvSpPr>
        <p:spPr>
          <a:xfrm>
            <a:off x="495300" y="5067300"/>
            <a:ext cx="8915400" cy="83820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500" baseline="0"/>
            </a:lvl1pPr>
          </a:lstStyle>
          <a:p>
            <a:r>
              <a:rPr lang="en-US"/>
              <a:t>Subtitle is 15 </a:t>
            </a:r>
            <a:r>
              <a:rPr lang="en-US" err="1"/>
              <a:t>pt</a:t>
            </a:r>
            <a:r>
              <a:rPr lang="en-US"/>
              <a:t> Arial, </a:t>
            </a:r>
            <a:r>
              <a:rPr lang="ru-RU"/>
              <a:t>0</a:t>
            </a:r>
            <a:r>
              <a:rPr lang="en-US"/>
              <a:t>.9 line spacing, max subtitle is four lines.</a:t>
            </a:r>
          </a:p>
        </p:txBody>
      </p:sp>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519695" y="6080753"/>
            <a:ext cx="885375" cy="575131"/>
          </a:xfrm>
          <a:prstGeom prst="rect">
            <a:avLst/>
          </a:prstGeom>
        </p:spPr>
      </p:pic>
      <p:pic>
        <p:nvPicPr>
          <p:cNvPr id="15362" name="Picture 2" descr="https://one.aon.net/sites/beSalesMarketing/marketing/Powerpoint%20banners/PowerPoint%20Title%20banners/Red%20data_A4_Cover.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5299" y="460375"/>
            <a:ext cx="8909771" cy="34165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9"/>
          <p:cNvSpPr>
            <a:spLocks noGrp="1"/>
          </p:cNvSpPr>
          <p:nvPr>
            <p:ph type="body" sz="quarter" idx="10" hasCustomPrompt="1"/>
          </p:nvPr>
        </p:nvSpPr>
        <p:spPr>
          <a:xfrm>
            <a:off x="495299" y="6080753"/>
            <a:ext cx="7407729" cy="575131"/>
          </a:xfrm>
        </p:spPr>
        <p:txBody>
          <a:bodyPr anchor="b"/>
          <a:lstStyle>
            <a:lvl1pPr marL="0" indent="0">
              <a:buFontTx/>
              <a:buNone/>
              <a:defRPr sz="1100" b="0" baseline="0">
                <a:solidFill>
                  <a:schemeClr val="tx1"/>
                </a:solidFill>
              </a:defRPr>
            </a:lvl1pPr>
            <a:lvl5pPr marL="1368425" indent="0" algn="l">
              <a:buNone/>
              <a:defRPr/>
            </a:lvl5pPr>
          </a:lstStyle>
          <a:p>
            <a:pPr lvl="0"/>
            <a:r>
              <a:rPr lang="en-US"/>
              <a:t>[Business Unit (Mandatory)  |  Market/Division (optional)  |  Practice Group (optional)] (10pt Arial, 12pt line spacing)</a:t>
            </a:r>
          </a:p>
        </p:txBody>
      </p:sp>
      <p:pic>
        <p:nvPicPr>
          <p:cNvPr id="4" name="Picture 3" descr="A flag on a pole&#10;&#10;Description automatically generated">
            <a:extLst>
              <a:ext uri="{FF2B5EF4-FFF2-40B4-BE49-F238E27FC236}">
                <a16:creationId xmlns:a16="http://schemas.microsoft.com/office/drawing/2014/main" id="{762914F8-9282-FC40-B7B7-835F19ACCB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8869" y="460163"/>
            <a:ext cx="8886201" cy="3416741"/>
          </a:xfrm>
          <a:prstGeom prst="rect">
            <a:avLst/>
          </a:prstGeom>
        </p:spPr>
      </p:pic>
    </p:spTree>
    <p:extLst>
      <p:ext uri="{BB962C8B-B14F-4D97-AF65-F5344CB8AC3E}">
        <p14:creationId xmlns:p14="http://schemas.microsoft.com/office/powerpoint/2010/main" val="16918695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Cover 15">
    <p:spTree>
      <p:nvGrpSpPr>
        <p:cNvPr id="1" name=""/>
        <p:cNvGrpSpPr/>
        <p:nvPr/>
      </p:nvGrpSpPr>
      <p:grpSpPr>
        <a:xfrm>
          <a:off x="0" y="0"/>
          <a:ext cx="0" cy="0"/>
          <a:chOff x="0" y="0"/>
          <a:chExt cx="0" cy="0"/>
        </a:xfrm>
      </p:grpSpPr>
      <p:sp>
        <p:nvSpPr>
          <p:cNvPr id="7" name="Rectangle 9"/>
          <p:cNvSpPr>
            <a:spLocks noGrp="1" noChangeArrowheads="1"/>
          </p:cNvSpPr>
          <p:nvPr>
            <p:ph type="ctrTitle" hasCustomPrompt="1"/>
          </p:nvPr>
        </p:nvSpPr>
        <p:spPr>
          <a:xfrm>
            <a:off x="495300" y="4123136"/>
            <a:ext cx="8915400" cy="822325"/>
          </a:xfrm>
          <a:prstGeom prst="rect">
            <a:avLst/>
          </a:prstGeom>
        </p:spPr>
        <p:txBody>
          <a:bodyPr lIns="0" tIns="0" rIns="0" bIns="0"/>
          <a:lstStyle>
            <a:lvl1pPr>
              <a:defRPr sz="2800" b="1" baseline="0">
                <a:solidFill>
                  <a:schemeClr val="tx1"/>
                </a:solidFill>
              </a:defRPr>
            </a:lvl1pPr>
          </a:lstStyle>
          <a:p>
            <a:r>
              <a:rPr lang="en-US"/>
              <a:t>Cover: 28 </a:t>
            </a:r>
            <a:r>
              <a:rPr lang="en-US" err="1"/>
              <a:t>pt</a:t>
            </a:r>
            <a:r>
              <a:rPr lang="en-US"/>
              <a:t> Arial Bold, 0.9 line spacing, max title is two lines.</a:t>
            </a:r>
          </a:p>
        </p:txBody>
      </p:sp>
      <p:sp>
        <p:nvSpPr>
          <p:cNvPr id="11" name="Subtitle 10"/>
          <p:cNvSpPr>
            <a:spLocks noGrp="1" noChangeArrowheads="1"/>
          </p:cNvSpPr>
          <p:nvPr>
            <p:ph type="subTitle" idx="1" hasCustomPrompt="1"/>
          </p:nvPr>
        </p:nvSpPr>
        <p:spPr>
          <a:xfrm>
            <a:off x="495300" y="5067300"/>
            <a:ext cx="8915400" cy="83820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500" baseline="0"/>
            </a:lvl1pPr>
          </a:lstStyle>
          <a:p>
            <a:r>
              <a:rPr lang="en-US"/>
              <a:t>Subtitle is 15 </a:t>
            </a:r>
            <a:r>
              <a:rPr lang="en-US" err="1"/>
              <a:t>pt</a:t>
            </a:r>
            <a:r>
              <a:rPr lang="en-US"/>
              <a:t> Arial, </a:t>
            </a:r>
            <a:r>
              <a:rPr lang="ru-RU"/>
              <a:t>0</a:t>
            </a:r>
            <a:r>
              <a:rPr lang="en-US"/>
              <a:t>.9 line spacing, max subtitle is four lines.</a:t>
            </a:r>
          </a:p>
        </p:txBody>
      </p:sp>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519695" y="6080753"/>
            <a:ext cx="885375" cy="575131"/>
          </a:xfrm>
          <a:prstGeom prst="rect">
            <a:avLst/>
          </a:prstGeom>
        </p:spPr>
      </p:pic>
      <p:sp>
        <p:nvSpPr>
          <p:cNvPr id="12" name="Text Placeholder 9"/>
          <p:cNvSpPr>
            <a:spLocks noGrp="1"/>
          </p:cNvSpPr>
          <p:nvPr>
            <p:ph type="body" sz="quarter" idx="10" hasCustomPrompt="1"/>
          </p:nvPr>
        </p:nvSpPr>
        <p:spPr>
          <a:xfrm>
            <a:off x="495299" y="6080753"/>
            <a:ext cx="7407729" cy="575131"/>
          </a:xfrm>
        </p:spPr>
        <p:txBody>
          <a:bodyPr anchor="b"/>
          <a:lstStyle>
            <a:lvl1pPr marL="0" indent="0">
              <a:buFontTx/>
              <a:buNone/>
              <a:defRPr sz="1100" b="0" baseline="0">
                <a:solidFill>
                  <a:schemeClr val="tx1"/>
                </a:solidFill>
              </a:defRPr>
            </a:lvl1pPr>
            <a:lvl5pPr marL="1368425" indent="0" algn="l">
              <a:buNone/>
              <a:defRPr/>
            </a:lvl5pPr>
          </a:lstStyle>
          <a:p>
            <a:pPr lvl="0"/>
            <a:r>
              <a:rPr lang="en-US"/>
              <a:t>[Business Unit (Mandatory)  |  Market/Division (optional)  |  Practice Group (optional)] (10pt Arial, 12pt line spacing)</a:t>
            </a:r>
          </a:p>
        </p:txBody>
      </p:sp>
      <p:pic>
        <p:nvPicPr>
          <p:cNvPr id="4" name="Picture 3">
            <a:extLst>
              <a:ext uri="{FF2B5EF4-FFF2-40B4-BE49-F238E27FC236}">
                <a16:creationId xmlns:a16="http://schemas.microsoft.com/office/drawing/2014/main" id="{4952E4B7-F620-164B-8835-534495F67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299" y="524041"/>
            <a:ext cx="8909770" cy="3423842"/>
          </a:xfrm>
          <a:prstGeom prst="rect">
            <a:avLst/>
          </a:prstGeom>
        </p:spPr>
      </p:pic>
    </p:spTree>
    <p:extLst>
      <p:ext uri="{BB962C8B-B14F-4D97-AF65-F5344CB8AC3E}">
        <p14:creationId xmlns:p14="http://schemas.microsoft.com/office/powerpoint/2010/main" val="397937152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Cover 15">
    <p:spTree>
      <p:nvGrpSpPr>
        <p:cNvPr id="1" name=""/>
        <p:cNvGrpSpPr/>
        <p:nvPr/>
      </p:nvGrpSpPr>
      <p:grpSpPr>
        <a:xfrm>
          <a:off x="0" y="0"/>
          <a:ext cx="0" cy="0"/>
          <a:chOff x="0" y="0"/>
          <a:chExt cx="0" cy="0"/>
        </a:xfrm>
      </p:grpSpPr>
      <p:sp>
        <p:nvSpPr>
          <p:cNvPr id="7" name="Rectangle 9"/>
          <p:cNvSpPr>
            <a:spLocks noGrp="1" noChangeArrowheads="1"/>
          </p:cNvSpPr>
          <p:nvPr>
            <p:ph type="ctrTitle" hasCustomPrompt="1"/>
          </p:nvPr>
        </p:nvSpPr>
        <p:spPr>
          <a:xfrm>
            <a:off x="495300" y="4123136"/>
            <a:ext cx="8915400" cy="822325"/>
          </a:xfrm>
          <a:prstGeom prst="rect">
            <a:avLst/>
          </a:prstGeom>
        </p:spPr>
        <p:txBody>
          <a:bodyPr lIns="0" tIns="0" rIns="0" bIns="0"/>
          <a:lstStyle>
            <a:lvl1pPr>
              <a:defRPr sz="2800" b="1" baseline="0">
                <a:solidFill>
                  <a:schemeClr val="tx1"/>
                </a:solidFill>
              </a:defRPr>
            </a:lvl1pPr>
          </a:lstStyle>
          <a:p>
            <a:r>
              <a:rPr lang="en-US"/>
              <a:t>Cover: 28 </a:t>
            </a:r>
            <a:r>
              <a:rPr lang="en-US" err="1"/>
              <a:t>pt</a:t>
            </a:r>
            <a:r>
              <a:rPr lang="en-US"/>
              <a:t> Arial Bold, 0.9 line spacing, max title is two lines.</a:t>
            </a:r>
          </a:p>
        </p:txBody>
      </p:sp>
      <p:sp>
        <p:nvSpPr>
          <p:cNvPr id="11" name="Subtitle 10"/>
          <p:cNvSpPr>
            <a:spLocks noGrp="1" noChangeArrowheads="1"/>
          </p:cNvSpPr>
          <p:nvPr>
            <p:ph type="subTitle" idx="1" hasCustomPrompt="1"/>
          </p:nvPr>
        </p:nvSpPr>
        <p:spPr>
          <a:xfrm>
            <a:off x="495300" y="5067300"/>
            <a:ext cx="8915400" cy="83820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500" baseline="0"/>
            </a:lvl1pPr>
          </a:lstStyle>
          <a:p>
            <a:r>
              <a:rPr lang="en-US"/>
              <a:t>Subtitle is 15 </a:t>
            </a:r>
            <a:r>
              <a:rPr lang="en-US" err="1"/>
              <a:t>pt</a:t>
            </a:r>
            <a:r>
              <a:rPr lang="en-US"/>
              <a:t> Arial, </a:t>
            </a:r>
            <a:r>
              <a:rPr lang="ru-RU"/>
              <a:t>0</a:t>
            </a:r>
            <a:r>
              <a:rPr lang="en-US"/>
              <a:t>.9 line spacing, max subtitle is four lines.</a:t>
            </a:r>
          </a:p>
        </p:txBody>
      </p:sp>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519695" y="6080753"/>
            <a:ext cx="885375" cy="575131"/>
          </a:xfrm>
          <a:prstGeom prst="rect">
            <a:avLst/>
          </a:prstGeom>
        </p:spPr>
      </p:pic>
      <p:sp>
        <p:nvSpPr>
          <p:cNvPr id="12" name="Text Placeholder 9"/>
          <p:cNvSpPr>
            <a:spLocks noGrp="1"/>
          </p:cNvSpPr>
          <p:nvPr>
            <p:ph type="body" sz="quarter" idx="10" hasCustomPrompt="1"/>
          </p:nvPr>
        </p:nvSpPr>
        <p:spPr>
          <a:xfrm>
            <a:off x="495299" y="6080753"/>
            <a:ext cx="7407729" cy="575131"/>
          </a:xfrm>
        </p:spPr>
        <p:txBody>
          <a:bodyPr anchor="b"/>
          <a:lstStyle>
            <a:lvl1pPr marL="0" indent="0">
              <a:buFontTx/>
              <a:buNone/>
              <a:defRPr sz="1100" b="0" baseline="0">
                <a:solidFill>
                  <a:schemeClr val="tx1"/>
                </a:solidFill>
              </a:defRPr>
            </a:lvl1pPr>
            <a:lvl5pPr marL="1368425" indent="0" algn="l">
              <a:buNone/>
              <a:defRPr/>
            </a:lvl5pPr>
          </a:lstStyle>
          <a:p>
            <a:pPr lvl="0"/>
            <a:r>
              <a:rPr lang="en-US"/>
              <a:t>[Business Unit (Mandatory)  |  Market/Division (optional)  |  Practice Group (optional)] (10pt Arial, 12pt line spacing)</a:t>
            </a:r>
          </a:p>
        </p:txBody>
      </p:sp>
      <p:pic>
        <p:nvPicPr>
          <p:cNvPr id="6" name="Picture 5">
            <a:extLst>
              <a:ext uri="{FF2B5EF4-FFF2-40B4-BE49-F238E27FC236}">
                <a16:creationId xmlns:a16="http://schemas.microsoft.com/office/drawing/2014/main" id="{C31F70D3-E8B0-E242-805D-43504DEE7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299" y="318741"/>
            <a:ext cx="8889157" cy="3416528"/>
          </a:xfrm>
          <a:prstGeom prst="rect">
            <a:avLst/>
          </a:prstGeom>
        </p:spPr>
      </p:pic>
    </p:spTree>
    <p:extLst>
      <p:ext uri="{BB962C8B-B14F-4D97-AF65-F5344CB8AC3E}">
        <p14:creationId xmlns:p14="http://schemas.microsoft.com/office/powerpoint/2010/main" val="782464806"/>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Cover 15">
    <p:spTree>
      <p:nvGrpSpPr>
        <p:cNvPr id="1" name=""/>
        <p:cNvGrpSpPr/>
        <p:nvPr/>
      </p:nvGrpSpPr>
      <p:grpSpPr>
        <a:xfrm>
          <a:off x="0" y="0"/>
          <a:ext cx="0" cy="0"/>
          <a:chOff x="0" y="0"/>
          <a:chExt cx="0" cy="0"/>
        </a:xfrm>
      </p:grpSpPr>
      <p:sp>
        <p:nvSpPr>
          <p:cNvPr id="7" name="Rectangle 9"/>
          <p:cNvSpPr>
            <a:spLocks noGrp="1" noChangeArrowheads="1"/>
          </p:cNvSpPr>
          <p:nvPr>
            <p:ph type="ctrTitle" hasCustomPrompt="1"/>
          </p:nvPr>
        </p:nvSpPr>
        <p:spPr>
          <a:xfrm>
            <a:off x="495300" y="4123136"/>
            <a:ext cx="8915400" cy="822325"/>
          </a:xfrm>
          <a:prstGeom prst="rect">
            <a:avLst/>
          </a:prstGeom>
        </p:spPr>
        <p:txBody>
          <a:bodyPr lIns="0" tIns="0" rIns="0" bIns="0"/>
          <a:lstStyle>
            <a:lvl1pPr>
              <a:defRPr sz="2800" b="1" baseline="0">
                <a:solidFill>
                  <a:schemeClr val="tx1"/>
                </a:solidFill>
              </a:defRPr>
            </a:lvl1pPr>
          </a:lstStyle>
          <a:p>
            <a:r>
              <a:rPr lang="en-US"/>
              <a:t>Cover: 28 </a:t>
            </a:r>
            <a:r>
              <a:rPr lang="en-US" err="1"/>
              <a:t>pt</a:t>
            </a:r>
            <a:r>
              <a:rPr lang="en-US"/>
              <a:t> Arial Bold, 0.9 line spacing, max title is two lines.</a:t>
            </a:r>
          </a:p>
        </p:txBody>
      </p:sp>
      <p:sp>
        <p:nvSpPr>
          <p:cNvPr id="11" name="Subtitle 10"/>
          <p:cNvSpPr>
            <a:spLocks noGrp="1" noChangeArrowheads="1"/>
          </p:cNvSpPr>
          <p:nvPr>
            <p:ph type="subTitle" idx="1" hasCustomPrompt="1"/>
          </p:nvPr>
        </p:nvSpPr>
        <p:spPr>
          <a:xfrm>
            <a:off x="495300" y="5067300"/>
            <a:ext cx="8915400" cy="83820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500" baseline="0"/>
            </a:lvl1pPr>
          </a:lstStyle>
          <a:p>
            <a:r>
              <a:rPr lang="en-US"/>
              <a:t>Subtitle is 15 </a:t>
            </a:r>
            <a:r>
              <a:rPr lang="en-US" err="1"/>
              <a:t>pt</a:t>
            </a:r>
            <a:r>
              <a:rPr lang="en-US"/>
              <a:t> Arial, </a:t>
            </a:r>
            <a:r>
              <a:rPr lang="ru-RU"/>
              <a:t>0</a:t>
            </a:r>
            <a:r>
              <a:rPr lang="en-US"/>
              <a:t>.9 line spacing, max subtitle is four lines.</a:t>
            </a:r>
          </a:p>
        </p:txBody>
      </p:sp>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519695" y="6080753"/>
            <a:ext cx="885375" cy="575131"/>
          </a:xfrm>
          <a:prstGeom prst="rect">
            <a:avLst/>
          </a:prstGeom>
        </p:spPr>
      </p:pic>
      <p:sp>
        <p:nvSpPr>
          <p:cNvPr id="12" name="Text Placeholder 9"/>
          <p:cNvSpPr>
            <a:spLocks noGrp="1"/>
          </p:cNvSpPr>
          <p:nvPr>
            <p:ph type="body" sz="quarter" idx="10" hasCustomPrompt="1"/>
          </p:nvPr>
        </p:nvSpPr>
        <p:spPr>
          <a:xfrm>
            <a:off x="495299" y="6080753"/>
            <a:ext cx="7407729" cy="575131"/>
          </a:xfrm>
        </p:spPr>
        <p:txBody>
          <a:bodyPr anchor="b"/>
          <a:lstStyle>
            <a:lvl1pPr marL="0" indent="0">
              <a:buFontTx/>
              <a:buNone/>
              <a:defRPr sz="1100" b="0" baseline="0">
                <a:solidFill>
                  <a:schemeClr val="tx1"/>
                </a:solidFill>
              </a:defRPr>
            </a:lvl1pPr>
            <a:lvl5pPr marL="1368425" indent="0" algn="l">
              <a:buNone/>
              <a:defRPr/>
            </a:lvl5pPr>
          </a:lstStyle>
          <a:p>
            <a:pPr lvl="0"/>
            <a:r>
              <a:rPr lang="en-US"/>
              <a:t>[Business Unit (Mandatory)  |  Market/Division (optional)  |  Practice Group (optional)] (10pt Arial, 12pt line spacing)</a:t>
            </a:r>
          </a:p>
        </p:txBody>
      </p:sp>
      <p:pic>
        <p:nvPicPr>
          <p:cNvPr id="6" name="Picture 5">
            <a:extLst>
              <a:ext uri="{FF2B5EF4-FFF2-40B4-BE49-F238E27FC236}">
                <a16:creationId xmlns:a16="http://schemas.microsoft.com/office/drawing/2014/main" id="{C31F70D3-E8B0-E242-805D-43504DEE771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670" b="7748"/>
          <a:stretch/>
        </p:blipFill>
        <p:spPr>
          <a:xfrm>
            <a:off x="495299" y="320400"/>
            <a:ext cx="8888400" cy="3412273"/>
          </a:xfrm>
          <a:prstGeom prst="rect">
            <a:avLst/>
          </a:prstGeom>
        </p:spPr>
      </p:pic>
    </p:spTree>
    <p:extLst>
      <p:ext uri="{BB962C8B-B14F-4D97-AF65-F5344CB8AC3E}">
        <p14:creationId xmlns:p14="http://schemas.microsoft.com/office/powerpoint/2010/main" val="2745510416"/>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Cover 15">
    <p:spTree>
      <p:nvGrpSpPr>
        <p:cNvPr id="1" name=""/>
        <p:cNvGrpSpPr/>
        <p:nvPr/>
      </p:nvGrpSpPr>
      <p:grpSpPr>
        <a:xfrm>
          <a:off x="0" y="0"/>
          <a:ext cx="0" cy="0"/>
          <a:chOff x="0" y="0"/>
          <a:chExt cx="0" cy="0"/>
        </a:xfrm>
      </p:grpSpPr>
      <p:sp>
        <p:nvSpPr>
          <p:cNvPr id="7" name="Rectangle 9"/>
          <p:cNvSpPr>
            <a:spLocks noGrp="1" noChangeArrowheads="1"/>
          </p:cNvSpPr>
          <p:nvPr>
            <p:ph type="ctrTitle" hasCustomPrompt="1"/>
          </p:nvPr>
        </p:nvSpPr>
        <p:spPr>
          <a:xfrm>
            <a:off x="495300" y="4123136"/>
            <a:ext cx="8915400" cy="822325"/>
          </a:xfrm>
          <a:prstGeom prst="rect">
            <a:avLst/>
          </a:prstGeom>
        </p:spPr>
        <p:txBody>
          <a:bodyPr lIns="0" tIns="0" rIns="0" bIns="0"/>
          <a:lstStyle>
            <a:lvl1pPr>
              <a:defRPr sz="2800" b="1" baseline="0">
                <a:solidFill>
                  <a:schemeClr val="tx1"/>
                </a:solidFill>
              </a:defRPr>
            </a:lvl1pPr>
          </a:lstStyle>
          <a:p>
            <a:r>
              <a:rPr lang="en-US"/>
              <a:t>Cover: 28 </a:t>
            </a:r>
            <a:r>
              <a:rPr lang="en-US" err="1"/>
              <a:t>pt</a:t>
            </a:r>
            <a:r>
              <a:rPr lang="en-US"/>
              <a:t> Arial Bold, 0.9 line spacing, max title is two lines.</a:t>
            </a:r>
          </a:p>
        </p:txBody>
      </p:sp>
      <p:sp>
        <p:nvSpPr>
          <p:cNvPr id="11" name="Subtitle 10"/>
          <p:cNvSpPr>
            <a:spLocks noGrp="1" noChangeArrowheads="1"/>
          </p:cNvSpPr>
          <p:nvPr>
            <p:ph type="subTitle" idx="1" hasCustomPrompt="1"/>
          </p:nvPr>
        </p:nvSpPr>
        <p:spPr>
          <a:xfrm>
            <a:off x="495300" y="5067300"/>
            <a:ext cx="8915400" cy="83820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500" baseline="0"/>
            </a:lvl1pPr>
          </a:lstStyle>
          <a:p>
            <a:r>
              <a:rPr lang="en-US"/>
              <a:t>Subtitle is 15 </a:t>
            </a:r>
            <a:r>
              <a:rPr lang="en-US" err="1"/>
              <a:t>pt</a:t>
            </a:r>
            <a:r>
              <a:rPr lang="en-US"/>
              <a:t> Arial, </a:t>
            </a:r>
            <a:r>
              <a:rPr lang="ru-RU"/>
              <a:t>0</a:t>
            </a:r>
            <a:r>
              <a:rPr lang="en-US"/>
              <a:t>.9 line spacing, max subtitle is four lines.</a:t>
            </a:r>
          </a:p>
        </p:txBody>
      </p:sp>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8519695" y="6080753"/>
            <a:ext cx="885375" cy="575131"/>
          </a:xfrm>
          <a:prstGeom prst="rect">
            <a:avLst/>
          </a:prstGeom>
        </p:spPr>
      </p:pic>
      <p:pic>
        <p:nvPicPr>
          <p:cNvPr id="15362" name="Picture 2" descr="https://one.aon.net/sites/beSalesMarketing/marketing/Powerpoint%20banners/PowerPoint%20Title%20banners/Red%20data_A4_Cover.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5299" y="460375"/>
            <a:ext cx="8909771" cy="34165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9"/>
          <p:cNvSpPr>
            <a:spLocks noGrp="1"/>
          </p:cNvSpPr>
          <p:nvPr>
            <p:ph type="body" sz="quarter" idx="10" hasCustomPrompt="1"/>
          </p:nvPr>
        </p:nvSpPr>
        <p:spPr>
          <a:xfrm>
            <a:off x="495299" y="6080753"/>
            <a:ext cx="7407729" cy="575131"/>
          </a:xfrm>
        </p:spPr>
        <p:txBody>
          <a:bodyPr anchor="b"/>
          <a:lstStyle>
            <a:lvl1pPr marL="0" indent="0">
              <a:buFontTx/>
              <a:buNone/>
              <a:defRPr sz="1100" b="0" baseline="0">
                <a:solidFill>
                  <a:schemeClr val="tx1"/>
                </a:solidFill>
              </a:defRPr>
            </a:lvl1pPr>
            <a:lvl5pPr marL="1368425" indent="0" algn="l">
              <a:buNone/>
              <a:defRPr/>
            </a:lvl5pPr>
          </a:lstStyle>
          <a:p>
            <a:pPr lvl="0"/>
            <a:r>
              <a:rPr lang="en-US"/>
              <a:t>[Business Unit (Mandatory)  |  Market/Division (optional)  |  Practice Group (optional)] (10pt Arial, 12pt line spacing)</a:t>
            </a:r>
          </a:p>
        </p:txBody>
      </p:sp>
      <p:pic>
        <p:nvPicPr>
          <p:cNvPr id="10" name="Picture 9">
            <a:extLst>
              <a:ext uri="{FF2B5EF4-FFF2-40B4-BE49-F238E27FC236}">
                <a16:creationId xmlns:a16="http://schemas.microsoft.com/office/drawing/2014/main" id="{44084103-4775-8347-9F1D-FE9C39EDF4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6597" y="520950"/>
            <a:ext cx="8904139" cy="3416873"/>
          </a:xfrm>
          <a:prstGeom prst="rect">
            <a:avLst/>
          </a:prstGeom>
        </p:spPr>
      </p:pic>
    </p:spTree>
    <p:extLst>
      <p:ext uri="{BB962C8B-B14F-4D97-AF65-F5344CB8AC3E}">
        <p14:creationId xmlns:p14="http://schemas.microsoft.com/office/powerpoint/2010/main" val="235527331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A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27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Divider">
    <p:bg>
      <p:bgPr>
        <a:solidFill>
          <a:schemeClr val="bg1"/>
        </a:solidFill>
        <a:effectLst/>
      </p:bgPr>
    </p:bg>
    <p:spTree>
      <p:nvGrpSpPr>
        <p:cNvPr id="1" name=""/>
        <p:cNvGrpSpPr/>
        <p:nvPr/>
      </p:nvGrpSpPr>
      <p:grpSpPr>
        <a:xfrm>
          <a:off x="0" y="0"/>
          <a:ext cx="0" cy="0"/>
          <a:chOff x="0" y="0"/>
          <a:chExt cx="0" cy="0"/>
        </a:xfrm>
      </p:grpSpPr>
      <p:sp>
        <p:nvSpPr>
          <p:cNvPr id="9" name="Rectangle 16"/>
          <p:cNvSpPr>
            <a:spLocks noGrp="1" noChangeArrowheads="1"/>
          </p:cNvSpPr>
          <p:nvPr>
            <p:ph type="ctrTitle" hasCustomPrompt="1"/>
          </p:nvPr>
        </p:nvSpPr>
        <p:spPr>
          <a:xfrm>
            <a:off x="495300" y="2743069"/>
            <a:ext cx="8915400" cy="822325"/>
          </a:xfrm>
          <a:prstGeom prst="rect">
            <a:avLst/>
          </a:prstGeom>
          <a:noFill/>
        </p:spPr>
        <p:txBody>
          <a:bodyPr lIns="0" tIns="0" rIns="0" bIns="0"/>
          <a:lstStyle>
            <a:lvl1pPr>
              <a:lnSpc>
                <a:spcPct val="90000"/>
              </a:lnSpc>
              <a:defRPr sz="2800" b="1" baseline="0">
                <a:solidFill>
                  <a:schemeClr val="tx1"/>
                </a:solidFill>
              </a:defRPr>
            </a:lvl1pPr>
          </a:lstStyle>
          <a:p>
            <a:r>
              <a:rPr lang="en-US"/>
              <a:t>Sub–Section Divider: title copy 28 </a:t>
            </a:r>
            <a:r>
              <a:rPr lang="en-US" err="1"/>
              <a:t>pt</a:t>
            </a:r>
            <a:r>
              <a:rPr lang="en-US"/>
              <a:t> Arial Bold, 0.9 line spacing, image is 2.25×9″ @300 dpi</a:t>
            </a:r>
          </a:p>
        </p:txBody>
      </p:sp>
      <p:sp>
        <p:nvSpPr>
          <p:cNvPr id="7" name="Rectangle 17"/>
          <p:cNvSpPr>
            <a:spLocks noGrp="1" noChangeArrowheads="1"/>
          </p:cNvSpPr>
          <p:nvPr>
            <p:ph type="subTitle" idx="1" hasCustomPrompt="1"/>
          </p:nvPr>
        </p:nvSpPr>
        <p:spPr>
          <a:xfrm>
            <a:off x="495300" y="3809868"/>
            <a:ext cx="8906711" cy="276999"/>
          </a:xfrm>
          <a:prstGeom prst="rect">
            <a:avLst/>
          </a:prstGeom>
        </p:spPr>
        <p:txBody>
          <a:bodyPr lIns="0" tIns="0" rIns="0" bIns="0">
            <a:spAutoFit/>
          </a:bodyPr>
          <a:lstStyle>
            <a:lvl1pPr marL="228600" marR="0" indent="-228600" algn="l" defTabSz="914400" rtl="0" eaLnBrk="1" fontAlgn="base" latinLnBrk="0" hangingPunct="1">
              <a:lnSpc>
                <a:spcPct val="100000"/>
              </a:lnSpc>
              <a:spcBef>
                <a:spcPts val="600"/>
              </a:spcBef>
              <a:spcAft>
                <a:spcPct val="0"/>
              </a:spcAft>
              <a:buClr>
                <a:schemeClr val="tx1"/>
              </a:buClr>
              <a:buSzTx/>
              <a:buFont typeface="Wingdings" pitchFamily="2" charset="2"/>
              <a:buChar char="§"/>
              <a:tabLst/>
              <a:defRPr sz="1800" baseline="0"/>
            </a:lvl1pPr>
          </a:lstStyle>
          <a:p>
            <a:r>
              <a:rPr lang="en-US">
                <a:solidFill>
                  <a:schemeClr val="tx1"/>
                </a:solidFill>
              </a:rPr>
              <a:t>Subtitle </a:t>
            </a:r>
            <a:r>
              <a:rPr lang="en-US"/>
              <a:t>is 18 </a:t>
            </a:r>
            <a:r>
              <a:rPr lang="en-US" err="1"/>
              <a:t>pt</a:t>
            </a:r>
            <a:r>
              <a:rPr lang="en-US"/>
              <a:t> Arial, line spacing single</a:t>
            </a:r>
            <a:endParaRPr lang="en-US">
              <a:solidFill>
                <a:schemeClr val="tx1"/>
              </a:solidFill>
            </a:endParaRPr>
          </a:p>
        </p:txBody>
      </p:sp>
      <p:sp>
        <p:nvSpPr>
          <p:cNvPr id="2" name="Rectangle 1"/>
          <p:cNvSpPr/>
          <p:nvPr userDrawn="1"/>
        </p:nvSpPr>
        <p:spPr bwMode="white">
          <a:xfrm>
            <a:off x="495300" y="830317"/>
            <a:ext cx="8915400" cy="1681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08" charset="-128"/>
            </a:endParaRPr>
          </a:p>
        </p:txBody>
      </p:sp>
    </p:spTree>
    <p:extLst>
      <p:ext uri="{BB962C8B-B14F-4D97-AF65-F5344CB8AC3E}">
        <p14:creationId xmlns:p14="http://schemas.microsoft.com/office/powerpoint/2010/main" val="679720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tabLst>
                <a:tab pos="1828800" algn="l"/>
              </a:tabLst>
              <a:defRPr/>
            </a:lvl1pPr>
            <a:lvl2pPr marL="0" indent="0">
              <a:buNone/>
              <a:tabLst>
                <a:tab pos="1828800" algn="l"/>
              </a:tabLst>
              <a:defRPr>
                <a:solidFill>
                  <a:schemeClr val="bg1">
                    <a:lumMod val="50000"/>
                  </a:schemeClr>
                </a:solidFill>
              </a:defRPr>
            </a:lvl2pPr>
            <a:lvl3pPr marL="2057400" indent="-228600">
              <a:buFont typeface="Wingdings" panose="05000000000000000000" pitchFamily="2" charset="2"/>
              <a:buChar char="§"/>
              <a:defRPr/>
            </a:lvl3pPr>
            <a:lvl4pPr marL="2057400" indent="-228600">
              <a:buClr>
                <a:schemeClr val="bg1">
                  <a:lumMod val="50000"/>
                </a:schemeClr>
              </a:buClr>
              <a:buFont typeface="Wingdings" panose="05000000000000000000" pitchFamily="2" charset="2"/>
              <a:buChar char="§"/>
              <a:defRPr>
                <a:solidFill>
                  <a:schemeClr val="bg1">
                    <a:lumMod val="50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42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04800"/>
            <a:ext cx="8915400" cy="217714"/>
          </a:xfrm>
        </p:spPr>
        <p:txBody>
          <a:bodyPr/>
          <a:lstStyle/>
          <a:p>
            <a:r>
              <a:rPr lang="en-US"/>
              <a:t>Click to edit Master title style</a:t>
            </a:r>
          </a:p>
        </p:txBody>
      </p:sp>
      <p:sp>
        <p:nvSpPr>
          <p:cNvPr id="8" name="Text Placeholder 7"/>
          <p:cNvSpPr>
            <a:spLocks noGrp="1"/>
          </p:cNvSpPr>
          <p:nvPr>
            <p:ph type="body" sz="quarter" idx="13"/>
          </p:nvPr>
        </p:nvSpPr>
        <p:spPr>
          <a:xfrm>
            <a:off x="495300" y="561976"/>
            <a:ext cx="8915400" cy="219075"/>
          </a:xfrm>
        </p:spPr>
        <p:txBody>
          <a:bodyPr/>
          <a:lstStyle>
            <a:lvl1pPr>
              <a:buNone/>
              <a:defRPr sz="1600">
                <a:solidFill>
                  <a:schemeClr val="tx2"/>
                </a:solidFill>
              </a:defRPr>
            </a:lvl1pPr>
          </a:lstStyle>
          <a:p>
            <a:pPr lvl="0"/>
            <a:r>
              <a:rPr lang="en-US"/>
              <a:t>Edit Master text styles</a:t>
            </a:r>
          </a:p>
        </p:txBody>
      </p:sp>
      <p:sp>
        <p:nvSpPr>
          <p:cNvPr id="5" name="Text Placeholder 4"/>
          <p:cNvSpPr>
            <a:spLocks noGrp="1"/>
          </p:cNvSpPr>
          <p:nvPr>
            <p:ph type="body" sz="quarter" idx="14"/>
          </p:nvPr>
        </p:nvSpPr>
        <p:spPr>
          <a:xfrm>
            <a:off x="495300" y="1144589"/>
            <a:ext cx="8915400" cy="4783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304800"/>
            <a:ext cx="8915400" cy="520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95300" y="1144588"/>
            <a:ext cx="8915400" cy="49514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34" name="Line 10"/>
          <p:cNvSpPr>
            <a:spLocks noChangeShapeType="1"/>
          </p:cNvSpPr>
          <p:nvPr/>
        </p:nvSpPr>
        <p:spPr bwMode="auto">
          <a:xfrm>
            <a:off x="495300" y="914400"/>
            <a:ext cx="8915400" cy="1588"/>
          </a:xfrm>
          <a:prstGeom prst="line">
            <a:avLst/>
          </a:prstGeom>
          <a:noFill/>
          <a:ln w="9525">
            <a:solidFill>
              <a:schemeClr val="bg2"/>
            </a:solidFill>
            <a:round/>
            <a:headEnd/>
            <a:tailEnd/>
          </a:ln>
        </p:spPr>
        <p:txBody>
          <a:bodyPr wrap="none" anchor="ctr"/>
          <a:lstStyle/>
          <a:p>
            <a:endParaRPr lang="en-US" dirty="0"/>
          </a:p>
        </p:txBody>
      </p:sp>
      <p:sp>
        <p:nvSpPr>
          <p:cNvPr id="9" name="TextBox 8"/>
          <p:cNvSpPr txBox="1"/>
          <p:nvPr/>
        </p:nvSpPr>
        <p:spPr>
          <a:xfrm>
            <a:off x="6934200" y="6527416"/>
            <a:ext cx="383104" cy="123111"/>
          </a:xfrm>
          <a:prstGeom prst="rect">
            <a:avLst/>
          </a:prstGeom>
          <a:noFill/>
        </p:spPr>
        <p:txBody>
          <a:bodyPr wrap="square" lIns="0" tIns="0" rIns="0" bIns="0" rtlCol="0" anchor="b" anchorCtr="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BC0FA351-5A70-4EC9-BE2D-E8D941B01E50}" type="slidenum">
              <a:rPr lang="en-US" sz="800" smtClean="0">
                <a:solidFill>
                  <a:schemeClr val="bg2"/>
                </a:solidFill>
              </a:rPr>
              <a:pPr marL="0" marR="0" indent="0" algn="r" defTabSz="914400" rtl="0" eaLnBrk="0" fontAlgn="base" latinLnBrk="0" hangingPunct="0">
                <a:lnSpc>
                  <a:spcPct val="100000"/>
                </a:lnSpc>
                <a:spcBef>
                  <a:spcPct val="0"/>
                </a:spcBef>
                <a:spcAft>
                  <a:spcPct val="0"/>
                </a:spcAft>
                <a:buClrTx/>
                <a:buSzTx/>
                <a:buFontTx/>
                <a:buNone/>
                <a:tabLst/>
                <a:defRPr/>
              </a:pPr>
              <a:t>‹#›</a:t>
            </a:fld>
            <a:endParaRPr lang="en-US" sz="800" dirty="0">
              <a:solidFill>
                <a:schemeClr val="bg2"/>
              </a:solidFill>
            </a:endParaRPr>
          </a:p>
        </p:txBody>
      </p:sp>
      <p:pic>
        <p:nvPicPr>
          <p:cNvPr id="2" name="Picture 1"/>
          <p:cNvPicPr>
            <a:picLocks/>
          </p:cNvPicPr>
          <p:nvPr/>
        </p:nvPicPr>
        <p:blipFill>
          <a:blip r:embed="rId27" cstate="print">
            <a:extLst>
              <a:ext uri="{28A0092B-C50C-407E-A947-70E740481C1C}">
                <a14:useLocalDpi xmlns:a14="http://schemas.microsoft.com/office/drawing/2010/main" val="0"/>
              </a:ext>
            </a:extLst>
          </a:blip>
          <a:stretch>
            <a:fillRect/>
          </a:stretch>
        </p:blipFill>
        <p:spPr>
          <a:xfrm>
            <a:off x="8519695" y="6080753"/>
            <a:ext cx="885375" cy="575131"/>
          </a:xfrm>
          <a:prstGeom prst="rect">
            <a:avLst/>
          </a:prstGeom>
        </p:spPr>
      </p:pic>
      <p:sp>
        <p:nvSpPr>
          <p:cNvPr id="10" name="TextBox 9">
            <a:extLst>
              <a:ext uri="{FF2B5EF4-FFF2-40B4-BE49-F238E27FC236}">
                <a16:creationId xmlns:a16="http://schemas.microsoft.com/office/drawing/2014/main" id="{9A8789F2-BC90-4F8A-AD7D-FC0011FB2902}"/>
              </a:ext>
            </a:extLst>
          </p:cNvPr>
          <p:cNvSpPr txBox="1"/>
          <p:nvPr userDrawn="1"/>
        </p:nvSpPr>
        <p:spPr>
          <a:xfrm>
            <a:off x="495300" y="6436335"/>
            <a:ext cx="6537960" cy="215444"/>
          </a:xfrm>
          <a:prstGeom prst="rect">
            <a:avLst/>
          </a:prstGeom>
          <a:noFill/>
        </p:spPr>
        <p:txBody>
          <a:bodyPr wrap="square" lIns="0" tIns="0" rIns="0" bIns="0" rtlCol="0" anchor="b" anchorCtr="0">
            <a:spAutoFit/>
          </a:bodyPr>
          <a:lstStyle/>
          <a:p>
            <a:pPr>
              <a:lnSpc>
                <a:spcPct val="100000"/>
              </a:lnSpc>
            </a:pPr>
            <a:r>
              <a:rPr lang="en-US" sz="700" noProof="0" dirty="0">
                <a:solidFill>
                  <a:schemeClr val="tx1"/>
                </a:solidFill>
              </a:rPr>
              <a:t>Aon’s International Retirement Webinars: Belgium</a:t>
            </a:r>
          </a:p>
          <a:p>
            <a:pPr>
              <a:lnSpc>
                <a:spcPct val="100000"/>
              </a:lnSpc>
            </a:pPr>
            <a:r>
              <a:rPr lang="en-US" sz="700" noProof="0" dirty="0">
                <a:solidFill>
                  <a:schemeClr val="tx1"/>
                </a:solidFill>
              </a:rPr>
              <a:t>December 2020.  © 2020 Aon. All rights reserved.</a:t>
            </a:r>
          </a:p>
        </p:txBody>
      </p:sp>
    </p:spTree>
  </p:cSld>
  <p:clrMap bg1="lt1" tx1="dk1" bg2="lt2" tx2="dk2" accent1="accent1" accent2="accent2" accent3="accent3" accent4="accent4" accent5="accent5" accent6="accent6" hlink="hlink" folHlink="folHlink"/>
  <p:sldLayoutIdLst>
    <p:sldLayoutId id="2147483712" r:id="rId1"/>
    <p:sldLayoutId id="2147483737" r:id="rId2"/>
    <p:sldLayoutId id="2147483687" r:id="rId3"/>
    <p:sldLayoutId id="2147483688" r:id="rId4"/>
    <p:sldLayoutId id="2147483741" r:id="rId5"/>
    <p:sldLayoutId id="2147483700" r:id="rId6"/>
    <p:sldLayoutId id="2147483680" r:id="rId7"/>
    <p:sldLayoutId id="2147483701" r:id="rId8"/>
    <p:sldLayoutId id="2147483681" r:id="rId9"/>
    <p:sldLayoutId id="2147483683" r:id="rId10"/>
    <p:sldLayoutId id="2147483702" r:id="rId11"/>
    <p:sldLayoutId id="2147483685" r:id="rId12"/>
    <p:sldLayoutId id="2147483708" r:id="rId13"/>
    <p:sldLayoutId id="2147483704" r:id="rId14"/>
    <p:sldLayoutId id="2147483707" r:id="rId15"/>
    <p:sldLayoutId id="2147483686" r:id="rId16"/>
    <p:sldLayoutId id="2147483706" r:id="rId17"/>
    <p:sldLayoutId id="2147483693" r:id="rId18"/>
    <p:sldLayoutId id="2147483695" r:id="rId19"/>
    <p:sldLayoutId id="2147483742" r:id="rId20"/>
    <p:sldLayoutId id="2147483746" r:id="rId21"/>
    <p:sldLayoutId id="2147483743" r:id="rId22"/>
    <p:sldLayoutId id="2147483745" r:id="rId23"/>
    <p:sldLayoutId id="2147483747" r:id="rId24"/>
    <p:sldLayoutId id="2147483744" r:id="rId25"/>
  </p:sldLayoutIdLst>
  <p:hf hdr="0"/>
  <p:txStyles>
    <p:titleStyle>
      <a:lvl1pPr algn="l" rtl="0" eaLnBrk="1" fontAlgn="base" hangingPunct="1">
        <a:spcBef>
          <a:spcPct val="0"/>
        </a:spcBef>
        <a:spcAft>
          <a:spcPct val="0"/>
        </a:spcAft>
        <a:defRPr sz="2000">
          <a:solidFill>
            <a:srgbClr val="E11B22"/>
          </a:solidFill>
          <a:latin typeface="+mj-lt"/>
          <a:ea typeface="+mj-ea"/>
          <a:cs typeface="+mj-cs"/>
        </a:defRPr>
      </a:lvl1pPr>
      <a:lvl2pPr algn="l" rtl="0" eaLnBrk="1" fontAlgn="base" hangingPunct="1">
        <a:spcBef>
          <a:spcPct val="0"/>
        </a:spcBef>
        <a:spcAft>
          <a:spcPct val="0"/>
        </a:spcAft>
        <a:defRPr sz="2000">
          <a:solidFill>
            <a:srgbClr val="E11B22"/>
          </a:solidFill>
          <a:latin typeface="Arial" charset="0"/>
          <a:ea typeface="ＭＳ Ｐゴシック" pitchFamily="108" charset="-128"/>
        </a:defRPr>
      </a:lvl2pPr>
      <a:lvl3pPr algn="l" rtl="0" eaLnBrk="1" fontAlgn="base" hangingPunct="1">
        <a:spcBef>
          <a:spcPct val="0"/>
        </a:spcBef>
        <a:spcAft>
          <a:spcPct val="0"/>
        </a:spcAft>
        <a:defRPr sz="2000">
          <a:solidFill>
            <a:srgbClr val="E11B22"/>
          </a:solidFill>
          <a:latin typeface="Arial" charset="0"/>
          <a:ea typeface="ＭＳ Ｐゴシック" pitchFamily="108" charset="-128"/>
        </a:defRPr>
      </a:lvl3pPr>
      <a:lvl4pPr algn="l" rtl="0" eaLnBrk="1" fontAlgn="base" hangingPunct="1">
        <a:spcBef>
          <a:spcPct val="0"/>
        </a:spcBef>
        <a:spcAft>
          <a:spcPct val="0"/>
        </a:spcAft>
        <a:defRPr sz="2000">
          <a:solidFill>
            <a:srgbClr val="E11B22"/>
          </a:solidFill>
          <a:latin typeface="Arial" charset="0"/>
          <a:ea typeface="ＭＳ Ｐゴシック" pitchFamily="108" charset="-128"/>
        </a:defRPr>
      </a:lvl4pPr>
      <a:lvl5pPr algn="l" rtl="0" eaLnBrk="1" fontAlgn="base" hangingPunct="1">
        <a:spcBef>
          <a:spcPct val="0"/>
        </a:spcBef>
        <a:spcAft>
          <a:spcPct val="0"/>
        </a:spcAft>
        <a:defRPr sz="2000">
          <a:solidFill>
            <a:srgbClr val="E11B22"/>
          </a:solidFill>
          <a:latin typeface="Arial" charset="0"/>
          <a:ea typeface="ＭＳ Ｐゴシック" pitchFamily="108" charset="-128"/>
        </a:defRPr>
      </a:lvl5pPr>
      <a:lvl6pPr marL="457200" algn="l" rtl="0" eaLnBrk="1" fontAlgn="base" hangingPunct="1">
        <a:spcBef>
          <a:spcPct val="0"/>
        </a:spcBef>
        <a:spcAft>
          <a:spcPct val="0"/>
        </a:spcAft>
        <a:defRPr sz="2000">
          <a:solidFill>
            <a:srgbClr val="E11B22"/>
          </a:solidFill>
          <a:latin typeface="Arial" charset="0"/>
          <a:ea typeface="ＭＳ Ｐゴシック" pitchFamily="108" charset="-128"/>
        </a:defRPr>
      </a:lvl6pPr>
      <a:lvl7pPr marL="914400" algn="l" rtl="0" eaLnBrk="1" fontAlgn="base" hangingPunct="1">
        <a:spcBef>
          <a:spcPct val="0"/>
        </a:spcBef>
        <a:spcAft>
          <a:spcPct val="0"/>
        </a:spcAft>
        <a:defRPr sz="2000">
          <a:solidFill>
            <a:srgbClr val="E11B22"/>
          </a:solidFill>
          <a:latin typeface="Arial" charset="0"/>
          <a:ea typeface="ＭＳ Ｐゴシック" pitchFamily="108" charset="-128"/>
        </a:defRPr>
      </a:lvl7pPr>
      <a:lvl8pPr marL="1371600" algn="l" rtl="0" eaLnBrk="1" fontAlgn="base" hangingPunct="1">
        <a:spcBef>
          <a:spcPct val="0"/>
        </a:spcBef>
        <a:spcAft>
          <a:spcPct val="0"/>
        </a:spcAft>
        <a:defRPr sz="2000">
          <a:solidFill>
            <a:srgbClr val="E11B22"/>
          </a:solidFill>
          <a:latin typeface="Arial" charset="0"/>
          <a:ea typeface="ＭＳ Ｐゴシック" pitchFamily="108" charset="-128"/>
        </a:defRPr>
      </a:lvl8pPr>
      <a:lvl9pPr marL="1828800" algn="l" rtl="0" eaLnBrk="1" fontAlgn="base" hangingPunct="1">
        <a:spcBef>
          <a:spcPct val="0"/>
        </a:spcBef>
        <a:spcAft>
          <a:spcPct val="0"/>
        </a:spcAft>
        <a:defRPr sz="2000">
          <a:solidFill>
            <a:srgbClr val="E11B22"/>
          </a:solidFill>
          <a:latin typeface="Arial" charset="0"/>
          <a:ea typeface="ＭＳ Ｐゴシック" pitchFamily="108" charset="-128"/>
        </a:defRPr>
      </a:lvl9pPr>
    </p:titleStyle>
    <p:bodyStyle>
      <a:lvl1pPr marL="228600" indent="-228600"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cs typeface="+mn-cs"/>
        </a:defRPr>
      </a:lvl1pPr>
      <a:lvl2pPr marL="571500" indent="-228600" algn="l" rtl="0" eaLnBrk="1" fontAlgn="base" hangingPunct="1">
        <a:spcBef>
          <a:spcPts val="600"/>
        </a:spcBef>
        <a:spcAft>
          <a:spcPts val="1200"/>
        </a:spcAft>
        <a:buClr>
          <a:schemeClr val="tx1"/>
        </a:buClr>
        <a:buChar char="–"/>
        <a:defRPr sz="1800">
          <a:solidFill>
            <a:schemeClr val="tx1"/>
          </a:solidFill>
          <a:latin typeface="+mn-lt"/>
          <a:ea typeface="+mn-ea"/>
        </a:defRPr>
      </a:lvl2pPr>
      <a:lvl3pPr marL="914400" indent="-228600" algn="l" rtl="0" eaLnBrk="1" fontAlgn="base" hangingPunct="1">
        <a:spcBef>
          <a:spcPts val="600"/>
        </a:spcBef>
        <a:spcAft>
          <a:spcPts val="1200"/>
        </a:spcAft>
        <a:buClr>
          <a:schemeClr val="tx1"/>
        </a:buClr>
        <a:buChar char="•"/>
        <a:defRPr sz="1800">
          <a:solidFill>
            <a:schemeClr val="tx1"/>
          </a:solidFill>
          <a:latin typeface="+mn-lt"/>
          <a:ea typeface="+mn-ea"/>
        </a:defRPr>
      </a:lvl3pPr>
      <a:lvl4pPr marL="1254125" indent="-225425"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defRPr>
      </a:lvl4pPr>
      <a:lvl5pPr marL="1600200" indent="-231775" algn="l" rtl="0" eaLnBrk="1" fontAlgn="base" hangingPunct="1">
        <a:spcBef>
          <a:spcPts val="600"/>
        </a:spcBef>
        <a:spcAft>
          <a:spcPts val="1200"/>
        </a:spcAft>
        <a:buClr>
          <a:schemeClr val="tx1"/>
        </a:buClr>
        <a:buFont typeface="Arial" pitchFamily="34" charset="0"/>
        <a:buChar char="-"/>
        <a:defRPr sz="18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aon.com/belgium/en/newsletter/Aon-update/2020/october/temporary-unemployment-after-30-september-2020.jsp"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mailto:apac.retirement@aon.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hyperlink" Target="http://www.aon.com/human-capital-consulting/thought-leadership/leg_updates/global_reports/reports-pubs_global_retirement_update.jsp?elqTrackId=8839c2cc0d174fa7a4a5103fff6151c3&amp;elq=c505fb0a64f84da0a9241024fda53147&amp;elqaid=9068&amp;elqat=1&amp;elqCampaignId=3241" TargetMode="External"/><Relationship Id="rId3" Type="http://schemas.openxmlformats.org/officeDocument/2006/relationships/hyperlink" Target="mailto:werner.keeris@aon.com" TargetMode="External"/><Relationship Id="rId7" Type="http://schemas.openxmlformats.org/officeDocument/2006/relationships/hyperlink" Target="mailto:International.Retirement@aon.com" TargetMode="External"/><Relationship Id="rId2" Type="http://schemas.openxmlformats.org/officeDocument/2006/relationships/hyperlink" Target="mailto:stephen.finley@aon.com" TargetMode="External"/><Relationship Id="rId1" Type="http://schemas.openxmlformats.org/officeDocument/2006/relationships/slideLayout" Target="../slideLayouts/slideLayout8.xml"/><Relationship Id="rId6" Type="http://schemas.openxmlformats.org/officeDocument/2006/relationships/hyperlink" Target="mailto:thierry.verkest@aon.com" TargetMode="External"/><Relationship Id="rId5" Type="http://schemas.openxmlformats.org/officeDocument/2006/relationships/hyperlink" Target="mailto:colette.de.dessus.les.moustier@aon.com" TargetMode="External"/><Relationship Id="rId4" Type="http://schemas.openxmlformats.org/officeDocument/2006/relationships/hyperlink" Target="mailto:steven.cauwenberghs@aon.com" TargetMode="External"/><Relationship Id="rId9" Type="http://schemas.openxmlformats.org/officeDocument/2006/relationships/hyperlink" Target="https://retirement-investment-insights.aon.com/?elqTrackId=0e89997147c04bd09c936a280f92b146&amp;elq=c505fb0a64f84da0a9241024fda53147&amp;elqaid=9068&amp;elqat=1&amp;elqCampaignId=3241"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mailto:International.retirement@aon.com"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sv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8.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hyperlink" Target="mailto:apac.retirement@aon.com" TargetMode="External"/><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chart" Target="../charts/chart1.xml"/><Relationship Id="rId5" Type="http://schemas.openxmlformats.org/officeDocument/2006/relationships/image" Target="../media/image210.png"/><Relationship Id="rId4" Type="http://schemas.microsoft.com/office/2014/relationships/chartEx" Target="../charts/chartEx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a:t>Introduction to the Belgian retirement landscape</a:t>
            </a:r>
            <a:endParaRPr lang="nl-BE" sz="1800">
              <a:cs typeface="Arial"/>
            </a:endParaRPr>
          </a:p>
        </p:txBody>
      </p:sp>
      <p:sp>
        <p:nvSpPr>
          <p:cNvPr id="6" name="Subtitle 5">
            <a:extLst>
              <a:ext uri="{FF2B5EF4-FFF2-40B4-BE49-F238E27FC236}">
                <a16:creationId xmlns:a16="http://schemas.microsoft.com/office/drawing/2014/main" id="{904E8122-483D-4648-A8BC-835E1588959B}"/>
              </a:ext>
            </a:extLst>
          </p:cNvPr>
          <p:cNvSpPr>
            <a:spLocks noGrp="1"/>
          </p:cNvSpPr>
          <p:nvPr>
            <p:ph type="subTitle" idx="1"/>
          </p:nvPr>
        </p:nvSpPr>
        <p:spPr/>
        <p:txBody>
          <a:bodyPr/>
          <a:lstStyle/>
          <a:p>
            <a:r>
              <a:rPr lang="nl-BE" sz="1600"/>
              <a:t>December 2020</a:t>
            </a:r>
            <a:endParaRPr lang="nl-BE"/>
          </a:p>
        </p:txBody>
      </p:sp>
      <p:sp>
        <p:nvSpPr>
          <p:cNvPr id="4" name="Text Placeholder 3"/>
          <p:cNvSpPr>
            <a:spLocks noGrp="1"/>
          </p:cNvSpPr>
          <p:nvPr>
            <p:ph type="body" sz="quarter" idx="10"/>
          </p:nvPr>
        </p:nvSpPr>
        <p:spPr/>
        <p:txBody>
          <a:bodyPr/>
          <a:lstStyle/>
          <a:p>
            <a:r>
              <a:rPr lang="en-GB" b="1" dirty="0"/>
              <a:t>Prepared by Aon</a:t>
            </a:r>
            <a:br>
              <a:rPr lang="en-GB" b="1" dirty="0"/>
            </a:br>
            <a:r>
              <a:rPr lang="en-GB" dirty="0">
                <a:latin typeface="Arial" panose="020B0604020202020204" pitchFamily="34" charset="0"/>
              </a:rPr>
              <a:t>© 2020 Aon. All rights reserved.</a:t>
            </a:r>
            <a:endParaRPr lang="en-US" dirty="0"/>
          </a:p>
        </p:txBody>
      </p:sp>
    </p:spTree>
    <p:extLst>
      <p:ext uri="{BB962C8B-B14F-4D97-AF65-F5344CB8AC3E}">
        <p14:creationId xmlns:p14="http://schemas.microsoft.com/office/powerpoint/2010/main" val="107050922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5CE8-790D-4664-8862-E276953A336B}"/>
              </a:ext>
            </a:extLst>
          </p:cNvPr>
          <p:cNvSpPr>
            <a:spLocks noGrp="1"/>
          </p:cNvSpPr>
          <p:nvPr>
            <p:ph type="title"/>
          </p:nvPr>
        </p:nvSpPr>
        <p:spPr/>
        <p:txBody>
          <a:bodyPr/>
          <a:lstStyle/>
          <a:p>
            <a:r>
              <a:rPr lang="en-US" dirty="0"/>
              <a:t>Law of May 5, 2014 – Gradual harmonization (schedule for company plans)</a:t>
            </a:r>
            <a:endParaRPr lang="en-IN" dirty="0"/>
          </a:p>
        </p:txBody>
      </p:sp>
      <p:grpSp>
        <p:nvGrpSpPr>
          <p:cNvPr id="13" name="Group 12">
            <a:extLst>
              <a:ext uri="{FF2B5EF4-FFF2-40B4-BE49-F238E27FC236}">
                <a16:creationId xmlns:a16="http://schemas.microsoft.com/office/drawing/2014/main" id="{3D78D161-C7D5-4901-8607-5D23CD615ECA}"/>
              </a:ext>
            </a:extLst>
          </p:cNvPr>
          <p:cNvGrpSpPr/>
          <p:nvPr/>
        </p:nvGrpSpPr>
        <p:grpSpPr>
          <a:xfrm>
            <a:off x="399603" y="1144587"/>
            <a:ext cx="2205375" cy="2950370"/>
            <a:chOff x="399603" y="1144587"/>
            <a:chExt cx="2205375" cy="2950370"/>
          </a:xfrm>
        </p:grpSpPr>
        <p:sp>
          <p:nvSpPr>
            <p:cNvPr id="5" name="Freeform 18">
              <a:extLst>
                <a:ext uri="{FF2B5EF4-FFF2-40B4-BE49-F238E27FC236}">
                  <a16:creationId xmlns:a16="http://schemas.microsoft.com/office/drawing/2014/main" id="{32666666-880E-42B8-A037-933C4A547FF2}"/>
                </a:ext>
              </a:extLst>
            </p:cNvPr>
            <p:cNvSpPr>
              <a:spLocks/>
            </p:cNvSpPr>
            <p:nvPr/>
          </p:nvSpPr>
          <p:spPr bwMode="auto">
            <a:xfrm>
              <a:off x="495300" y="1144587"/>
              <a:ext cx="1482356" cy="1714039"/>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rgbClr val="0083A9"/>
            </a:solidFill>
            <a:ln w="9525">
              <a:noFill/>
              <a:round/>
              <a:headEnd/>
              <a:tailEnd/>
            </a:ln>
          </p:spPr>
          <p:txBody>
            <a:bodyPr vert="horz" wrap="square" lIns="91440" tIns="45720" rIns="91440" bIns="45720" numCol="1" anchor="ctr" anchorCtr="0" compatLnSpc="1">
              <a:prstTxWarp prst="textNoShape">
                <a:avLst/>
              </a:prstTxWarp>
            </a:bodyPr>
            <a:lstStyle/>
            <a:p>
              <a:pPr algn="ctr"/>
              <a:r>
                <a:rPr lang="en-GB" sz="1400" b="1" dirty="0">
                  <a:solidFill>
                    <a:schemeClr val="bg1"/>
                  </a:solidFill>
                  <a:latin typeface="Arial"/>
                  <a:ea typeface="ＭＳ Ｐゴシック"/>
                  <a:cs typeface="Arial"/>
                </a:rPr>
                <a:t>Before</a:t>
              </a:r>
              <a:br>
                <a:rPr lang="en-GB" sz="1400" b="1" dirty="0">
                  <a:solidFill>
                    <a:schemeClr val="bg1"/>
                  </a:solidFill>
                  <a:latin typeface="Arial"/>
                  <a:ea typeface="ＭＳ Ｐゴシック"/>
                  <a:cs typeface="Arial"/>
                </a:rPr>
              </a:br>
              <a:r>
                <a:rPr lang="en-GB" sz="1400" b="1" dirty="0">
                  <a:solidFill>
                    <a:schemeClr val="bg1"/>
                  </a:solidFill>
                  <a:latin typeface="Arial"/>
                  <a:ea typeface="ＭＳ Ｐゴシック"/>
                  <a:cs typeface="Arial"/>
                </a:rPr>
                <a:t>January 1, 2015</a:t>
              </a:r>
            </a:p>
          </p:txBody>
        </p:sp>
        <p:grpSp>
          <p:nvGrpSpPr>
            <p:cNvPr id="10" name="Group 9">
              <a:extLst>
                <a:ext uri="{FF2B5EF4-FFF2-40B4-BE49-F238E27FC236}">
                  <a16:creationId xmlns:a16="http://schemas.microsoft.com/office/drawing/2014/main" id="{6EA75595-A629-4305-8BF6-3E5580C8FED4}"/>
                </a:ext>
              </a:extLst>
            </p:cNvPr>
            <p:cNvGrpSpPr/>
            <p:nvPr/>
          </p:nvGrpSpPr>
          <p:grpSpPr>
            <a:xfrm>
              <a:off x="399603" y="2810384"/>
              <a:ext cx="1960821" cy="461665"/>
              <a:chOff x="495300" y="2916701"/>
              <a:chExt cx="1960821" cy="461665"/>
            </a:xfrm>
          </p:grpSpPr>
          <p:sp>
            <p:nvSpPr>
              <p:cNvPr id="7" name="TextBox 6">
                <a:extLst>
                  <a:ext uri="{FF2B5EF4-FFF2-40B4-BE49-F238E27FC236}">
                    <a16:creationId xmlns:a16="http://schemas.microsoft.com/office/drawing/2014/main" id="{8F6D7E64-83AC-4740-93AA-5E834B149066}"/>
                  </a:ext>
                </a:extLst>
              </p:cNvPr>
              <p:cNvSpPr txBox="1"/>
              <p:nvPr/>
            </p:nvSpPr>
            <p:spPr>
              <a:xfrm>
                <a:off x="495300" y="2916701"/>
                <a:ext cx="1960821" cy="461665"/>
              </a:xfrm>
              <a:prstGeom prst="rect">
                <a:avLst/>
              </a:prstGeom>
              <a:noFill/>
            </p:spPr>
            <p:txBody>
              <a:bodyPr wrap="square">
                <a:spAutoFit/>
              </a:bodyPr>
              <a:lstStyle/>
              <a:p>
                <a:r>
                  <a:rPr lang="en-US" b="1" noProof="0" dirty="0">
                    <a:solidFill>
                      <a:srgbClr val="0083A9"/>
                    </a:solidFill>
                  </a:rPr>
                  <a:t>The past</a:t>
                </a:r>
              </a:p>
            </p:txBody>
          </p:sp>
          <p:cxnSp>
            <p:nvCxnSpPr>
              <p:cNvPr id="9" name="Straight Connector 8">
                <a:extLst>
                  <a:ext uri="{FF2B5EF4-FFF2-40B4-BE49-F238E27FC236}">
                    <a16:creationId xmlns:a16="http://schemas.microsoft.com/office/drawing/2014/main" id="{D7191399-4197-44A2-8C7A-F55256D46172}"/>
                  </a:ext>
                </a:extLst>
              </p:cNvPr>
              <p:cNvCxnSpPr/>
              <p:nvPr/>
            </p:nvCxnSpPr>
            <p:spPr bwMode="auto">
              <a:xfrm>
                <a:off x="606056" y="3378366"/>
                <a:ext cx="185006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2" name="TextBox 11">
              <a:extLst>
                <a:ext uri="{FF2B5EF4-FFF2-40B4-BE49-F238E27FC236}">
                  <a16:creationId xmlns:a16="http://schemas.microsoft.com/office/drawing/2014/main" id="{59D248D1-9300-475B-A156-AD16CB521DA5}"/>
                </a:ext>
              </a:extLst>
            </p:cNvPr>
            <p:cNvSpPr txBox="1"/>
            <p:nvPr/>
          </p:nvSpPr>
          <p:spPr>
            <a:xfrm>
              <a:off x="420870" y="3356293"/>
              <a:ext cx="2184108" cy="738664"/>
            </a:xfrm>
            <a:prstGeom prst="rect">
              <a:avLst/>
            </a:prstGeom>
            <a:noFill/>
          </p:spPr>
          <p:txBody>
            <a:bodyPr wrap="square" lIns="91440" tIns="45720" rIns="91440" bIns="45720" anchor="t">
              <a:spAutoFit/>
            </a:bodyPr>
            <a:lstStyle/>
            <a:p>
              <a:r>
                <a:rPr lang="en-US" sz="1400" noProof="0" dirty="0">
                  <a:latin typeface="+mn-lt"/>
                  <a:ea typeface="ＭＳ Ｐゴシック"/>
                </a:rPr>
                <a:t>Distinction between </a:t>
              </a:r>
              <a:r>
                <a:rPr lang="en-US" sz="1400" dirty="0">
                  <a:latin typeface="+mn-lt"/>
                  <a:ea typeface="ＭＳ Ｐゴシック"/>
                </a:rPr>
                <a:t>blue-collar</a:t>
              </a:r>
              <a:r>
                <a:rPr lang="en-US" sz="1400" noProof="0" dirty="0">
                  <a:latin typeface="+mn-lt"/>
                  <a:ea typeface="ＭＳ Ｐゴシック"/>
                </a:rPr>
                <a:t> and </a:t>
              </a:r>
              <a:r>
                <a:rPr lang="en-US" sz="1400" dirty="0">
                  <a:latin typeface="+mn-lt"/>
                  <a:ea typeface="ＭＳ Ｐゴシック"/>
                </a:rPr>
                <a:t>white-collar</a:t>
              </a:r>
              <a:r>
                <a:rPr lang="en-US" sz="1400" noProof="0" dirty="0">
                  <a:latin typeface="+mn-lt"/>
                  <a:ea typeface="ＭＳ Ｐゴシック"/>
                </a:rPr>
                <a:t> is covered by law.</a:t>
              </a:r>
              <a:endParaRPr lang="en-IN" sz="1400" dirty="0">
                <a:latin typeface="+mn-lt"/>
                <a:ea typeface="ＭＳ Ｐゴシック"/>
              </a:endParaRPr>
            </a:p>
          </p:txBody>
        </p:sp>
      </p:grpSp>
      <p:sp>
        <p:nvSpPr>
          <p:cNvPr id="15" name="Right Arrow 4">
            <a:hlinkClick r:id="" action="ppaction://hlinkshowjump?jump=nextslide"/>
            <a:extLst>
              <a:ext uri="{FF2B5EF4-FFF2-40B4-BE49-F238E27FC236}">
                <a16:creationId xmlns:a16="http://schemas.microsoft.com/office/drawing/2014/main" id="{CD626796-5E46-483C-AD1A-AB23ED361674}"/>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6" name="Right Arrow 5">
            <a:hlinkClick r:id="" action="ppaction://hlinkshowjump?jump=previousslide"/>
            <a:extLst>
              <a:ext uri="{FF2B5EF4-FFF2-40B4-BE49-F238E27FC236}">
                <a16:creationId xmlns:a16="http://schemas.microsoft.com/office/drawing/2014/main" id="{D7257316-31FC-4449-9A6A-595488FDDEA5}"/>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2495831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4FED-476F-4877-B793-C85AA1E9CF2C}"/>
              </a:ext>
            </a:extLst>
          </p:cNvPr>
          <p:cNvSpPr>
            <a:spLocks noGrp="1"/>
          </p:cNvSpPr>
          <p:nvPr>
            <p:ph type="title"/>
          </p:nvPr>
        </p:nvSpPr>
        <p:spPr/>
        <p:txBody>
          <a:bodyPr/>
          <a:lstStyle/>
          <a:p>
            <a:r>
              <a:rPr lang="en-US" dirty="0"/>
              <a:t>Law of May 5, 2014 – Gradual harmonization (schedule for company plans)</a:t>
            </a:r>
            <a:endParaRPr lang="en-IN" dirty="0"/>
          </a:p>
        </p:txBody>
      </p:sp>
      <p:grpSp>
        <p:nvGrpSpPr>
          <p:cNvPr id="4" name="Group 3">
            <a:extLst>
              <a:ext uri="{FF2B5EF4-FFF2-40B4-BE49-F238E27FC236}">
                <a16:creationId xmlns:a16="http://schemas.microsoft.com/office/drawing/2014/main" id="{AB07CD88-C378-40A2-8655-7BB9245ABF89}"/>
              </a:ext>
            </a:extLst>
          </p:cNvPr>
          <p:cNvGrpSpPr/>
          <p:nvPr/>
        </p:nvGrpSpPr>
        <p:grpSpPr>
          <a:xfrm>
            <a:off x="399603" y="1144587"/>
            <a:ext cx="2205375" cy="2950370"/>
            <a:chOff x="399603" y="1144587"/>
            <a:chExt cx="2205375" cy="2950370"/>
          </a:xfrm>
        </p:grpSpPr>
        <p:sp>
          <p:nvSpPr>
            <p:cNvPr id="5" name="Freeform 18">
              <a:extLst>
                <a:ext uri="{FF2B5EF4-FFF2-40B4-BE49-F238E27FC236}">
                  <a16:creationId xmlns:a16="http://schemas.microsoft.com/office/drawing/2014/main" id="{A6B40D86-7D35-4330-A7DA-1221C6672563}"/>
                </a:ext>
              </a:extLst>
            </p:cNvPr>
            <p:cNvSpPr>
              <a:spLocks/>
            </p:cNvSpPr>
            <p:nvPr/>
          </p:nvSpPr>
          <p:spPr bwMode="auto">
            <a:xfrm>
              <a:off x="495300" y="1144587"/>
              <a:ext cx="1482356" cy="1714039"/>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rgbClr val="0083A9"/>
            </a:solidFill>
            <a:ln w="9525">
              <a:noFill/>
              <a:round/>
              <a:headEnd/>
              <a:tailEnd/>
            </a:ln>
          </p:spPr>
          <p:txBody>
            <a:bodyPr vert="horz" wrap="square" lIns="91440" tIns="45720" rIns="91440" bIns="45720" numCol="1" anchor="ctr" anchorCtr="0" compatLnSpc="1">
              <a:prstTxWarp prst="textNoShape">
                <a:avLst/>
              </a:prstTxWarp>
            </a:bodyPr>
            <a:lstStyle/>
            <a:p>
              <a:pPr algn="ctr"/>
              <a:r>
                <a:rPr lang="en-GB" sz="1400" b="1" dirty="0">
                  <a:solidFill>
                    <a:schemeClr val="bg1"/>
                  </a:solidFill>
                  <a:latin typeface="Arial"/>
                  <a:ea typeface="ＭＳ Ｐゴシック"/>
                  <a:cs typeface="Arial"/>
                </a:rPr>
                <a:t>Before</a:t>
              </a:r>
              <a:br>
                <a:rPr lang="en-GB" sz="1400" b="1" dirty="0">
                  <a:solidFill>
                    <a:schemeClr val="bg1"/>
                  </a:solidFill>
                  <a:latin typeface="Arial"/>
                  <a:ea typeface="ＭＳ Ｐゴシック"/>
                  <a:cs typeface="Arial"/>
                </a:rPr>
              </a:br>
              <a:r>
                <a:rPr lang="en-GB" sz="1400" b="1" dirty="0">
                  <a:solidFill>
                    <a:schemeClr val="bg1"/>
                  </a:solidFill>
                  <a:latin typeface="Arial"/>
                  <a:ea typeface="ＭＳ Ｐゴシック"/>
                  <a:cs typeface="Arial"/>
                </a:rPr>
                <a:t>January 1, 2015</a:t>
              </a:r>
            </a:p>
          </p:txBody>
        </p:sp>
        <p:grpSp>
          <p:nvGrpSpPr>
            <p:cNvPr id="6" name="Group 5">
              <a:extLst>
                <a:ext uri="{FF2B5EF4-FFF2-40B4-BE49-F238E27FC236}">
                  <a16:creationId xmlns:a16="http://schemas.microsoft.com/office/drawing/2014/main" id="{4F06FA77-67E6-4EA0-BA2A-ED9B9CC3E30A}"/>
                </a:ext>
              </a:extLst>
            </p:cNvPr>
            <p:cNvGrpSpPr/>
            <p:nvPr/>
          </p:nvGrpSpPr>
          <p:grpSpPr>
            <a:xfrm>
              <a:off x="399603" y="2810384"/>
              <a:ext cx="1960821" cy="461665"/>
              <a:chOff x="495300" y="2916701"/>
              <a:chExt cx="1960821" cy="461665"/>
            </a:xfrm>
          </p:grpSpPr>
          <p:sp>
            <p:nvSpPr>
              <p:cNvPr id="8" name="TextBox 7">
                <a:extLst>
                  <a:ext uri="{FF2B5EF4-FFF2-40B4-BE49-F238E27FC236}">
                    <a16:creationId xmlns:a16="http://schemas.microsoft.com/office/drawing/2014/main" id="{4657DD0D-34C6-41A4-BBD5-81C383C2BAF3}"/>
                  </a:ext>
                </a:extLst>
              </p:cNvPr>
              <p:cNvSpPr txBox="1"/>
              <p:nvPr/>
            </p:nvSpPr>
            <p:spPr>
              <a:xfrm>
                <a:off x="495300" y="2916701"/>
                <a:ext cx="1960821" cy="461665"/>
              </a:xfrm>
              <a:prstGeom prst="rect">
                <a:avLst/>
              </a:prstGeom>
              <a:noFill/>
            </p:spPr>
            <p:txBody>
              <a:bodyPr wrap="square">
                <a:spAutoFit/>
              </a:bodyPr>
              <a:lstStyle/>
              <a:p>
                <a:r>
                  <a:rPr lang="en-US" b="1" noProof="0" dirty="0">
                    <a:solidFill>
                      <a:srgbClr val="0083A9"/>
                    </a:solidFill>
                  </a:rPr>
                  <a:t>The past</a:t>
                </a:r>
              </a:p>
            </p:txBody>
          </p:sp>
          <p:cxnSp>
            <p:nvCxnSpPr>
              <p:cNvPr id="9" name="Straight Connector 8">
                <a:extLst>
                  <a:ext uri="{FF2B5EF4-FFF2-40B4-BE49-F238E27FC236}">
                    <a16:creationId xmlns:a16="http://schemas.microsoft.com/office/drawing/2014/main" id="{818D93CB-C084-4DA6-8E58-CCCACD7AB5A3}"/>
                  </a:ext>
                </a:extLst>
              </p:cNvPr>
              <p:cNvCxnSpPr/>
              <p:nvPr/>
            </p:nvCxnSpPr>
            <p:spPr bwMode="auto">
              <a:xfrm>
                <a:off x="606056" y="3378366"/>
                <a:ext cx="185006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7" name="TextBox 6">
              <a:extLst>
                <a:ext uri="{FF2B5EF4-FFF2-40B4-BE49-F238E27FC236}">
                  <a16:creationId xmlns:a16="http://schemas.microsoft.com/office/drawing/2014/main" id="{DAEFB5EF-ACC1-4156-BA1A-AF4C5152F01E}"/>
                </a:ext>
              </a:extLst>
            </p:cNvPr>
            <p:cNvSpPr txBox="1"/>
            <p:nvPr/>
          </p:nvSpPr>
          <p:spPr>
            <a:xfrm>
              <a:off x="420870" y="3356293"/>
              <a:ext cx="2184108" cy="738664"/>
            </a:xfrm>
            <a:prstGeom prst="rect">
              <a:avLst/>
            </a:prstGeom>
            <a:noFill/>
          </p:spPr>
          <p:txBody>
            <a:bodyPr wrap="square" lIns="91440" tIns="45720" rIns="91440" bIns="45720" anchor="t">
              <a:spAutoFit/>
            </a:bodyPr>
            <a:lstStyle/>
            <a:p>
              <a:r>
                <a:rPr lang="en-US" sz="1400" noProof="0" dirty="0">
                  <a:latin typeface="+mn-lt"/>
                  <a:ea typeface="ＭＳ Ｐゴシック"/>
                </a:rPr>
                <a:t>Distinction between </a:t>
              </a:r>
              <a:r>
                <a:rPr lang="en-US" sz="1400" dirty="0">
                  <a:latin typeface="+mn-lt"/>
                  <a:ea typeface="ＭＳ Ｐゴシック"/>
                </a:rPr>
                <a:t>blue-collar </a:t>
              </a:r>
              <a:r>
                <a:rPr lang="en-US" sz="1400" noProof="0" dirty="0">
                  <a:latin typeface="+mn-lt"/>
                  <a:ea typeface="ＭＳ Ｐゴシック"/>
                </a:rPr>
                <a:t>and </a:t>
              </a:r>
              <a:r>
                <a:rPr lang="en-US" sz="1400" dirty="0">
                  <a:latin typeface="+mn-lt"/>
                  <a:ea typeface="ＭＳ Ｐゴシック"/>
                </a:rPr>
                <a:t>white-collar</a:t>
              </a:r>
              <a:r>
                <a:rPr lang="en-US" sz="1400" noProof="0" dirty="0">
                  <a:latin typeface="+mn-lt"/>
                  <a:ea typeface="ＭＳ Ｐゴシック"/>
                </a:rPr>
                <a:t> is covered by law.</a:t>
              </a:r>
              <a:endParaRPr lang="en-IN" sz="1400" dirty="0">
                <a:latin typeface="+mn-lt"/>
                <a:ea typeface="ＭＳ Ｐゴシック"/>
              </a:endParaRPr>
            </a:p>
          </p:txBody>
        </p:sp>
      </p:grpSp>
      <p:grpSp>
        <p:nvGrpSpPr>
          <p:cNvPr id="41" name="Group 40">
            <a:extLst>
              <a:ext uri="{FF2B5EF4-FFF2-40B4-BE49-F238E27FC236}">
                <a16:creationId xmlns:a16="http://schemas.microsoft.com/office/drawing/2014/main" id="{FA914B28-9304-4045-BA73-C80CE1414713}"/>
              </a:ext>
            </a:extLst>
          </p:cNvPr>
          <p:cNvGrpSpPr/>
          <p:nvPr/>
        </p:nvGrpSpPr>
        <p:grpSpPr>
          <a:xfrm>
            <a:off x="3150328" y="1144587"/>
            <a:ext cx="2651941" cy="5104806"/>
            <a:chOff x="399603" y="1144587"/>
            <a:chExt cx="2651941" cy="5104806"/>
          </a:xfrm>
        </p:grpSpPr>
        <p:sp>
          <p:nvSpPr>
            <p:cNvPr id="42" name="Freeform 18">
              <a:extLst>
                <a:ext uri="{FF2B5EF4-FFF2-40B4-BE49-F238E27FC236}">
                  <a16:creationId xmlns:a16="http://schemas.microsoft.com/office/drawing/2014/main" id="{20B154BF-D815-4BFB-BD4B-83FE08AA0388}"/>
                </a:ext>
              </a:extLst>
            </p:cNvPr>
            <p:cNvSpPr>
              <a:spLocks/>
            </p:cNvSpPr>
            <p:nvPr/>
          </p:nvSpPr>
          <p:spPr bwMode="auto">
            <a:xfrm>
              <a:off x="495300" y="1144587"/>
              <a:ext cx="1482356" cy="1714039"/>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rgbClr val="0083A9"/>
            </a:solidFill>
            <a:ln w="9525">
              <a:noFill/>
              <a:round/>
              <a:headEnd/>
              <a:tailEnd/>
            </a:ln>
          </p:spPr>
          <p:txBody>
            <a:bodyPr vert="horz" wrap="square" lIns="91440" tIns="45720" rIns="91440" bIns="45720" numCol="1" anchor="ctr" anchorCtr="0" compatLnSpc="1">
              <a:prstTxWarp prst="textNoShape">
                <a:avLst/>
              </a:prstTxWarp>
            </a:bodyPr>
            <a:lstStyle/>
            <a:p>
              <a:pPr lvl="0" algn="ctr"/>
              <a:r>
                <a:rPr lang="en-US" sz="1400" b="1" dirty="0">
                  <a:solidFill>
                    <a:schemeClr val="bg1"/>
                  </a:solidFill>
                </a:rPr>
                <a:t>January 1, 2015 to December 31, 2024</a:t>
              </a:r>
              <a:endParaRPr lang="en-GB" sz="1400" b="1" dirty="0">
                <a:solidFill>
                  <a:schemeClr val="bg1"/>
                </a:solidFill>
              </a:endParaRPr>
            </a:p>
          </p:txBody>
        </p:sp>
        <p:grpSp>
          <p:nvGrpSpPr>
            <p:cNvPr id="43" name="Group 42">
              <a:extLst>
                <a:ext uri="{FF2B5EF4-FFF2-40B4-BE49-F238E27FC236}">
                  <a16:creationId xmlns:a16="http://schemas.microsoft.com/office/drawing/2014/main" id="{5561F2F1-2B69-47CA-AFEF-14E8234C9715}"/>
                </a:ext>
              </a:extLst>
            </p:cNvPr>
            <p:cNvGrpSpPr/>
            <p:nvPr/>
          </p:nvGrpSpPr>
          <p:grpSpPr>
            <a:xfrm>
              <a:off x="399603" y="2810384"/>
              <a:ext cx="2651941" cy="461665"/>
              <a:chOff x="495300" y="2916701"/>
              <a:chExt cx="2651941" cy="461665"/>
            </a:xfrm>
          </p:grpSpPr>
          <p:sp>
            <p:nvSpPr>
              <p:cNvPr id="45" name="TextBox 44">
                <a:extLst>
                  <a:ext uri="{FF2B5EF4-FFF2-40B4-BE49-F238E27FC236}">
                    <a16:creationId xmlns:a16="http://schemas.microsoft.com/office/drawing/2014/main" id="{52B8D3A1-EC31-4FE0-BCC2-4DC5481EFF0B}"/>
                  </a:ext>
                </a:extLst>
              </p:cNvPr>
              <p:cNvSpPr txBox="1"/>
              <p:nvPr/>
            </p:nvSpPr>
            <p:spPr>
              <a:xfrm>
                <a:off x="495300" y="2916701"/>
                <a:ext cx="2651941" cy="461665"/>
              </a:xfrm>
              <a:prstGeom prst="rect">
                <a:avLst/>
              </a:prstGeom>
              <a:noFill/>
            </p:spPr>
            <p:txBody>
              <a:bodyPr wrap="square">
                <a:spAutoFit/>
              </a:bodyPr>
              <a:lstStyle/>
              <a:p>
                <a:r>
                  <a:rPr lang="en-US" b="1" noProof="0" dirty="0">
                    <a:solidFill>
                      <a:srgbClr val="0083A9"/>
                    </a:solidFill>
                  </a:rPr>
                  <a:t>Stand still period</a:t>
                </a:r>
              </a:p>
            </p:txBody>
          </p:sp>
          <p:cxnSp>
            <p:nvCxnSpPr>
              <p:cNvPr id="46" name="Straight Connector 45">
                <a:extLst>
                  <a:ext uri="{FF2B5EF4-FFF2-40B4-BE49-F238E27FC236}">
                    <a16:creationId xmlns:a16="http://schemas.microsoft.com/office/drawing/2014/main" id="{49F5FAF0-D88F-4332-B186-202F57E5188E}"/>
                  </a:ext>
                </a:extLst>
              </p:cNvPr>
              <p:cNvCxnSpPr>
                <a:cxnSpLocks/>
              </p:cNvCxnSpPr>
              <p:nvPr/>
            </p:nvCxnSpPr>
            <p:spPr bwMode="auto">
              <a:xfrm>
                <a:off x="606056" y="3378366"/>
                <a:ext cx="24561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4" name="TextBox 43">
              <a:extLst>
                <a:ext uri="{FF2B5EF4-FFF2-40B4-BE49-F238E27FC236}">
                  <a16:creationId xmlns:a16="http://schemas.microsoft.com/office/drawing/2014/main" id="{7FA89D25-66EA-469A-8677-3C9C8435DC12}"/>
                </a:ext>
              </a:extLst>
            </p:cNvPr>
            <p:cNvSpPr txBox="1"/>
            <p:nvPr/>
          </p:nvSpPr>
          <p:spPr>
            <a:xfrm>
              <a:off x="420870" y="3356293"/>
              <a:ext cx="2545614" cy="2893100"/>
            </a:xfrm>
            <a:prstGeom prst="rect">
              <a:avLst/>
            </a:prstGeom>
            <a:noFill/>
          </p:spPr>
          <p:txBody>
            <a:bodyPr wrap="square" rIns="36000">
              <a:spAutoFit/>
            </a:bodyPr>
            <a:lstStyle/>
            <a:p>
              <a:r>
                <a:rPr lang="en-US" sz="1400" noProof="0" dirty="0">
                  <a:latin typeface="+mn-lt"/>
                </a:rPr>
                <a:t>Existing differences are permitted to continue but not allowed to increase.</a:t>
              </a:r>
            </a:p>
            <a:p>
              <a:endParaRPr lang="en-US" sz="1400" noProof="0" dirty="0">
                <a:latin typeface="+mn-lt"/>
              </a:endParaRPr>
            </a:p>
            <a:p>
              <a:r>
                <a:rPr lang="en-US" sz="1400" noProof="0" dirty="0">
                  <a:latin typeface="+mn-lt"/>
                </a:rPr>
                <a:t>Introduction of new differences not permitted </a:t>
              </a:r>
              <a:r>
                <a:rPr lang="en-US" sz="1400" dirty="0">
                  <a:latin typeface="+mn-lt"/>
                </a:rPr>
                <a:t>unless such differences </a:t>
              </a:r>
              <a:r>
                <a:rPr lang="en-US" sz="1400" noProof="0" dirty="0">
                  <a:latin typeface="+mn-lt"/>
                </a:rPr>
                <a:t>are aimed at reducing or eliminating existing differences.</a:t>
              </a:r>
            </a:p>
            <a:p>
              <a:endParaRPr lang="en-US" sz="1400" noProof="0" dirty="0">
                <a:latin typeface="+mn-lt"/>
              </a:endParaRPr>
            </a:p>
            <a:p>
              <a:r>
                <a:rPr lang="en-US" sz="1400" b="1" u="sng" noProof="0" dirty="0">
                  <a:latin typeface="+mn-lt"/>
                </a:rPr>
                <a:t>Note</a:t>
              </a:r>
              <a:r>
                <a:rPr lang="en-US" sz="1400" noProof="0" dirty="0">
                  <a:latin typeface="+mn-lt"/>
                </a:rPr>
                <a:t>: Sector plans are required to </a:t>
              </a:r>
              <a:r>
                <a:rPr lang="en-US" sz="1400" dirty="0">
                  <a:latin typeface="+mn-lt"/>
                </a:rPr>
                <a:t>harmonize by</a:t>
              </a:r>
              <a:r>
                <a:rPr lang="en-US" sz="1400" noProof="0" dirty="0">
                  <a:latin typeface="+mn-lt"/>
                </a:rPr>
                <a:t> January 1, 2023.</a:t>
              </a:r>
              <a:endParaRPr lang="en-IN" sz="1400" dirty="0">
                <a:latin typeface="+mn-lt"/>
              </a:endParaRPr>
            </a:p>
          </p:txBody>
        </p:sp>
      </p:grpSp>
      <p:sp>
        <p:nvSpPr>
          <p:cNvPr id="17" name="Right Arrow 4">
            <a:hlinkClick r:id="" action="ppaction://hlinkshowjump?jump=nextslide"/>
            <a:extLst>
              <a:ext uri="{FF2B5EF4-FFF2-40B4-BE49-F238E27FC236}">
                <a16:creationId xmlns:a16="http://schemas.microsoft.com/office/drawing/2014/main" id="{CF6BDFD0-41A6-4117-9124-A71E3F7277B3}"/>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8" name="Right Arrow 5">
            <a:hlinkClick r:id="" action="ppaction://hlinkshowjump?jump=previousslide"/>
            <a:extLst>
              <a:ext uri="{FF2B5EF4-FFF2-40B4-BE49-F238E27FC236}">
                <a16:creationId xmlns:a16="http://schemas.microsoft.com/office/drawing/2014/main" id="{222A27B4-8A94-4536-B42B-BF057F6687A1}"/>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234018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A26A-38D1-4CBF-85B1-6D0F70DA9EAF}"/>
              </a:ext>
            </a:extLst>
          </p:cNvPr>
          <p:cNvSpPr>
            <a:spLocks noGrp="1"/>
          </p:cNvSpPr>
          <p:nvPr>
            <p:ph type="title"/>
          </p:nvPr>
        </p:nvSpPr>
        <p:spPr/>
        <p:txBody>
          <a:bodyPr/>
          <a:lstStyle/>
          <a:p>
            <a:r>
              <a:rPr lang="en-US" dirty="0"/>
              <a:t>Law of May 5, 2014 – Gradual harmonization (schedule for company plans)</a:t>
            </a:r>
            <a:endParaRPr lang="en-IN" dirty="0"/>
          </a:p>
        </p:txBody>
      </p:sp>
      <p:grpSp>
        <p:nvGrpSpPr>
          <p:cNvPr id="4" name="Group 3">
            <a:extLst>
              <a:ext uri="{FF2B5EF4-FFF2-40B4-BE49-F238E27FC236}">
                <a16:creationId xmlns:a16="http://schemas.microsoft.com/office/drawing/2014/main" id="{96AAD57C-C5CF-480B-820A-9916CEA48FFD}"/>
              </a:ext>
            </a:extLst>
          </p:cNvPr>
          <p:cNvGrpSpPr/>
          <p:nvPr/>
        </p:nvGrpSpPr>
        <p:grpSpPr>
          <a:xfrm>
            <a:off x="399603" y="1144587"/>
            <a:ext cx="2205375" cy="2950370"/>
            <a:chOff x="399603" y="1144587"/>
            <a:chExt cx="2205375" cy="2950370"/>
          </a:xfrm>
        </p:grpSpPr>
        <p:sp>
          <p:nvSpPr>
            <p:cNvPr id="5" name="Freeform 18">
              <a:extLst>
                <a:ext uri="{FF2B5EF4-FFF2-40B4-BE49-F238E27FC236}">
                  <a16:creationId xmlns:a16="http://schemas.microsoft.com/office/drawing/2014/main" id="{1B97446A-E356-48FC-B7C2-6E87918EC709}"/>
                </a:ext>
              </a:extLst>
            </p:cNvPr>
            <p:cNvSpPr>
              <a:spLocks/>
            </p:cNvSpPr>
            <p:nvPr/>
          </p:nvSpPr>
          <p:spPr bwMode="auto">
            <a:xfrm>
              <a:off x="495300" y="1144587"/>
              <a:ext cx="1482356" cy="1714039"/>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rgbClr val="0083A9"/>
            </a:solidFill>
            <a:ln w="9525">
              <a:noFill/>
              <a:round/>
              <a:headEnd/>
              <a:tailEnd/>
            </a:ln>
          </p:spPr>
          <p:txBody>
            <a:bodyPr vert="horz" wrap="square" lIns="91440" tIns="45720" rIns="91440" bIns="45720" numCol="1" anchor="ctr" anchorCtr="0" compatLnSpc="1">
              <a:prstTxWarp prst="textNoShape">
                <a:avLst/>
              </a:prstTxWarp>
            </a:bodyPr>
            <a:lstStyle/>
            <a:p>
              <a:pPr algn="ctr"/>
              <a:r>
                <a:rPr lang="en-GB" sz="1400" b="1" dirty="0">
                  <a:solidFill>
                    <a:schemeClr val="bg1"/>
                  </a:solidFill>
                  <a:latin typeface="Arial"/>
                  <a:ea typeface="ＭＳ Ｐゴシック"/>
                  <a:cs typeface="Arial"/>
                </a:rPr>
                <a:t>Before</a:t>
              </a:r>
              <a:br>
                <a:rPr lang="en-GB" sz="1400" b="1" dirty="0">
                  <a:solidFill>
                    <a:schemeClr val="bg1"/>
                  </a:solidFill>
                  <a:latin typeface="Arial"/>
                  <a:ea typeface="ＭＳ Ｐゴシック"/>
                  <a:cs typeface="Arial"/>
                </a:rPr>
              </a:br>
              <a:r>
                <a:rPr lang="en-GB" sz="1400" b="1" dirty="0">
                  <a:solidFill>
                    <a:schemeClr val="bg1"/>
                  </a:solidFill>
                  <a:latin typeface="Arial"/>
                  <a:ea typeface="ＭＳ Ｐゴシック"/>
                  <a:cs typeface="Arial"/>
                </a:rPr>
                <a:t>January 1, 2015</a:t>
              </a:r>
            </a:p>
          </p:txBody>
        </p:sp>
        <p:grpSp>
          <p:nvGrpSpPr>
            <p:cNvPr id="6" name="Group 5">
              <a:extLst>
                <a:ext uri="{FF2B5EF4-FFF2-40B4-BE49-F238E27FC236}">
                  <a16:creationId xmlns:a16="http://schemas.microsoft.com/office/drawing/2014/main" id="{8E60D2F9-FE9B-4253-9ADD-9C6455953E2A}"/>
                </a:ext>
              </a:extLst>
            </p:cNvPr>
            <p:cNvGrpSpPr/>
            <p:nvPr/>
          </p:nvGrpSpPr>
          <p:grpSpPr>
            <a:xfrm>
              <a:off x="399603" y="2810384"/>
              <a:ext cx="1960821" cy="461665"/>
              <a:chOff x="495300" y="2916701"/>
              <a:chExt cx="1960821" cy="461665"/>
            </a:xfrm>
          </p:grpSpPr>
          <p:sp>
            <p:nvSpPr>
              <p:cNvPr id="8" name="TextBox 7">
                <a:extLst>
                  <a:ext uri="{FF2B5EF4-FFF2-40B4-BE49-F238E27FC236}">
                    <a16:creationId xmlns:a16="http://schemas.microsoft.com/office/drawing/2014/main" id="{C198E2AF-AF7F-4BC6-8473-49E628A906FA}"/>
                  </a:ext>
                </a:extLst>
              </p:cNvPr>
              <p:cNvSpPr txBox="1"/>
              <p:nvPr/>
            </p:nvSpPr>
            <p:spPr>
              <a:xfrm>
                <a:off x="495300" y="2916701"/>
                <a:ext cx="1960821" cy="461665"/>
              </a:xfrm>
              <a:prstGeom prst="rect">
                <a:avLst/>
              </a:prstGeom>
              <a:noFill/>
            </p:spPr>
            <p:txBody>
              <a:bodyPr wrap="square">
                <a:spAutoFit/>
              </a:bodyPr>
              <a:lstStyle/>
              <a:p>
                <a:r>
                  <a:rPr lang="en-US" b="1" noProof="0" dirty="0">
                    <a:solidFill>
                      <a:srgbClr val="0083A9"/>
                    </a:solidFill>
                  </a:rPr>
                  <a:t>The past</a:t>
                </a:r>
              </a:p>
            </p:txBody>
          </p:sp>
          <p:cxnSp>
            <p:nvCxnSpPr>
              <p:cNvPr id="9" name="Straight Connector 8">
                <a:extLst>
                  <a:ext uri="{FF2B5EF4-FFF2-40B4-BE49-F238E27FC236}">
                    <a16:creationId xmlns:a16="http://schemas.microsoft.com/office/drawing/2014/main" id="{FD7087B7-F399-456E-BC07-D5687D49B8D8}"/>
                  </a:ext>
                </a:extLst>
              </p:cNvPr>
              <p:cNvCxnSpPr/>
              <p:nvPr/>
            </p:nvCxnSpPr>
            <p:spPr bwMode="auto">
              <a:xfrm>
                <a:off x="606056" y="3378366"/>
                <a:ext cx="185006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7" name="TextBox 6">
              <a:extLst>
                <a:ext uri="{FF2B5EF4-FFF2-40B4-BE49-F238E27FC236}">
                  <a16:creationId xmlns:a16="http://schemas.microsoft.com/office/drawing/2014/main" id="{234A55BB-47E1-4B45-88FC-375B1A269A58}"/>
                </a:ext>
              </a:extLst>
            </p:cNvPr>
            <p:cNvSpPr txBox="1"/>
            <p:nvPr/>
          </p:nvSpPr>
          <p:spPr>
            <a:xfrm>
              <a:off x="420870" y="3356293"/>
              <a:ext cx="2184108" cy="738664"/>
            </a:xfrm>
            <a:prstGeom prst="rect">
              <a:avLst/>
            </a:prstGeom>
            <a:noFill/>
          </p:spPr>
          <p:txBody>
            <a:bodyPr wrap="square" lIns="91440" tIns="45720" rIns="91440" bIns="45720" anchor="t">
              <a:spAutoFit/>
            </a:bodyPr>
            <a:lstStyle/>
            <a:p>
              <a:r>
                <a:rPr lang="en-US" sz="1400" noProof="0" dirty="0">
                  <a:latin typeface="+mn-lt"/>
                  <a:ea typeface="ＭＳ Ｐゴシック"/>
                </a:rPr>
                <a:t>Distinction between </a:t>
              </a:r>
              <a:r>
                <a:rPr lang="en-US" sz="1400" dirty="0">
                  <a:latin typeface="+mn-lt"/>
                  <a:ea typeface="ＭＳ Ｐゴシック"/>
                </a:rPr>
                <a:t>blue-collar </a:t>
              </a:r>
              <a:r>
                <a:rPr lang="en-US" sz="1400" noProof="0" dirty="0">
                  <a:latin typeface="+mn-lt"/>
                  <a:ea typeface="ＭＳ Ｐゴシック"/>
                </a:rPr>
                <a:t>and </a:t>
              </a:r>
              <a:r>
                <a:rPr lang="en-US" sz="1400" dirty="0">
                  <a:latin typeface="+mn-lt"/>
                  <a:ea typeface="ＭＳ Ｐゴシック"/>
                </a:rPr>
                <a:t>white-collar</a:t>
              </a:r>
              <a:r>
                <a:rPr lang="en-US" sz="1400" noProof="0" dirty="0">
                  <a:latin typeface="+mn-lt"/>
                  <a:ea typeface="ＭＳ Ｐゴシック"/>
                </a:rPr>
                <a:t> is covered by law.</a:t>
              </a:r>
              <a:endParaRPr lang="en-IN" sz="1400" dirty="0">
                <a:latin typeface="+mn-lt"/>
                <a:ea typeface="ＭＳ Ｐゴシック"/>
              </a:endParaRPr>
            </a:p>
          </p:txBody>
        </p:sp>
      </p:grpSp>
      <p:grpSp>
        <p:nvGrpSpPr>
          <p:cNvPr id="10" name="Group 9">
            <a:extLst>
              <a:ext uri="{FF2B5EF4-FFF2-40B4-BE49-F238E27FC236}">
                <a16:creationId xmlns:a16="http://schemas.microsoft.com/office/drawing/2014/main" id="{3F9DFB23-4E6E-4119-9706-E8FC037D8BD3}"/>
              </a:ext>
            </a:extLst>
          </p:cNvPr>
          <p:cNvGrpSpPr/>
          <p:nvPr/>
        </p:nvGrpSpPr>
        <p:grpSpPr>
          <a:xfrm>
            <a:off x="3150328" y="1144587"/>
            <a:ext cx="2651941" cy="5104806"/>
            <a:chOff x="399603" y="1144587"/>
            <a:chExt cx="2651941" cy="5104806"/>
          </a:xfrm>
        </p:grpSpPr>
        <p:sp>
          <p:nvSpPr>
            <p:cNvPr id="11" name="Freeform 18">
              <a:extLst>
                <a:ext uri="{FF2B5EF4-FFF2-40B4-BE49-F238E27FC236}">
                  <a16:creationId xmlns:a16="http://schemas.microsoft.com/office/drawing/2014/main" id="{0F1155EF-8FD4-4073-A4B1-114DAA28B1A6}"/>
                </a:ext>
              </a:extLst>
            </p:cNvPr>
            <p:cNvSpPr>
              <a:spLocks/>
            </p:cNvSpPr>
            <p:nvPr/>
          </p:nvSpPr>
          <p:spPr bwMode="auto">
            <a:xfrm>
              <a:off x="495300" y="1144587"/>
              <a:ext cx="1482356" cy="1714039"/>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rgbClr val="0083A9"/>
            </a:solidFill>
            <a:ln w="9525">
              <a:noFill/>
              <a:round/>
              <a:headEnd/>
              <a:tailEnd/>
            </a:ln>
          </p:spPr>
          <p:txBody>
            <a:bodyPr vert="horz" wrap="square" lIns="91440" tIns="45720" rIns="91440" bIns="45720" numCol="1" anchor="ctr" anchorCtr="0" compatLnSpc="1">
              <a:prstTxWarp prst="textNoShape">
                <a:avLst/>
              </a:prstTxWarp>
            </a:bodyPr>
            <a:lstStyle/>
            <a:p>
              <a:pPr lvl="0" algn="ctr"/>
              <a:r>
                <a:rPr lang="en-US" sz="1400" b="1" dirty="0">
                  <a:solidFill>
                    <a:schemeClr val="bg1"/>
                  </a:solidFill>
                </a:rPr>
                <a:t>January 1, 2015 to December 31, 2024</a:t>
              </a:r>
              <a:endParaRPr lang="en-GB" sz="1400" b="1" dirty="0">
                <a:solidFill>
                  <a:schemeClr val="bg1"/>
                </a:solidFill>
              </a:endParaRPr>
            </a:p>
          </p:txBody>
        </p:sp>
        <p:grpSp>
          <p:nvGrpSpPr>
            <p:cNvPr id="12" name="Group 11">
              <a:extLst>
                <a:ext uri="{FF2B5EF4-FFF2-40B4-BE49-F238E27FC236}">
                  <a16:creationId xmlns:a16="http://schemas.microsoft.com/office/drawing/2014/main" id="{CD971B6D-92BD-43E5-B4F3-4A56C68FBE6E}"/>
                </a:ext>
              </a:extLst>
            </p:cNvPr>
            <p:cNvGrpSpPr/>
            <p:nvPr/>
          </p:nvGrpSpPr>
          <p:grpSpPr>
            <a:xfrm>
              <a:off x="399603" y="2810384"/>
              <a:ext cx="2651941" cy="461665"/>
              <a:chOff x="495300" y="2916701"/>
              <a:chExt cx="2651941" cy="461665"/>
            </a:xfrm>
          </p:grpSpPr>
          <p:sp>
            <p:nvSpPr>
              <p:cNvPr id="14" name="TextBox 13">
                <a:extLst>
                  <a:ext uri="{FF2B5EF4-FFF2-40B4-BE49-F238E27FC236}">
                    <a16:creationId xmlns:a16="http://schemas.microsoft.com/office/drawing/2014/main" id="{12C25727-7290-4C3D-B899-A57CE4FD0EBB}"/>
                  </a:ext>
                </a:extLst>
              </p:cNvPr>
              <p:cNvSpPr txBox="1"/>
              <p:nvPr/>
            </p:nvSpPr>
            <p:spPr>
              <a:xfrm>
                <a:off x="495300" y="2916701"/>
                <a:ext cx="2651941" cy="461665"/>
              </a:xfrm>
              <a:prstGeom prst="rect">
                <a:avLst/>
              </a:prstGeom>
              <a:noFill/>
            </p:spPr>
            <p:txBody>
              <a:bodyPr wrap="square">
                <a:spAutoFit/>
              </a:bodyPr>
              <a:lstStyle/>
              <a:p>
                <a:r>
                  <a:rPr lang="en-US" b="1" noProof="0" dirty="0">
                    <a:solidFill>
                      <a:srgbClr val="0083A9"/>
                    </a:solidFill>
                  </a:rPr>
                  <a:t>Stand still period</a:t>
                </a:r>
              </a:p>
            </p:txBody>
          </p:sp>
          <p:cxnSp>
            <p:nvCxnSpPr>
              <p:cNvPr id="15" name="Straight Connector 14">
                <a:extLst>
                  <a:ext uri="{FF2B5EF4-FFF2-40B4-BE49-F238E27FC236}">
                    <a16:creationId xmlns:a16="http://schemas.microsoft.com/office/drawing/2014/main" id="{A2065E3A-E207-4198-89E2-C87CFD175C40}"/>
                  </a:ext>
                </a:extLst>
              </p:cNvPr>
              <p:cNvCxnSpPr>
                <a:cxnSpLocks/>
              </p:cNvCxnSpPr>
              <p:nvPr/>
            </p:nvCxnSpPr>
            <p:spPr bwMode="auto">
              <a:xfrm>
                <a:off x="606056" y="3378366"/>
                <a:ext cx="24561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id="{6C74AA85-008A-49DC-A1CD-0F2229E66212}"/>
                </a:ext>
              </a:extLst>
            </p:cNvPr>
            <p:cNvSpPr txBox="1"/>
            <p:nvPr/>
          </p:nvSpPr>
          <p:spPr>
            <a:xfrm>
              <a:off x="420870" y="3356293"/>
              <a:ext cx="2545614" cy="2893100"/>
            </a:xfrm>
            <a:prstGeom prst="rect">
              <a:avLst/>
            </a:prstGeom>
            <a:noFill/>
          </p:spPr>
          <p:txBody>
            <a:bodyPr wrap="square" rIns="36000">
              <a:spAutoFit/>
            </a:bodyPr>
            <a:lstStyle/>
            <a:p>
              <a:r>
                <a:rPr lang="en-US" sz="1400" dirty="0"/>
                <a:t>Existing differences are permitted to continue but not allowed to increase.</a:t>
              </a:r>
            </a:p>
            <a:p>
              <a:endParaRPr lang="en-US" sz="1400" dirty="0"/>
            </a:p>
            <a:p>
              <a:r>
                <a:rPr lang="en-US" sz="1400" dirty="0"/>
                <a:t>Introduction of new differences not permitted unless such differences are aimed at reducing or eliminating existing differences.</a:t>
              </a:r>
            </a:p>
            <a:p>
              <a:endParaRPr lang="en-US" sz="1400" dirty="0"/>
            </a:p>
            <a:p>
              <a:r>
                <a:rPr lang="en-US" sz="1400" b="1" u="sng" dirty="0"/>
                <a:t>Note</a:t>
              </a:r>
              <a:r>
                <a:rPr lang="en-US" sz="1400" dirty="0"/>
                <a:t>: Sector plans are required to harmonize by January 1, 2023.</a:t>
              </a:r>
              <a:endParaRPr lang="en-IN" sz="1400" dirty="0"/>
            </a:p>
          </p:txBody>
        </p:sp>
      </p:grpSp>
      <p:grpSp>
        <p:nvGrpSpPr>
          <p:cNvPr id="16" name="Group 15">
            <a:extLst>
              <a:ext uri="{FF2B5EF4-FFF2-40B4-BE49-F238E27FC236}">
                <a16:creationId xmlns:a16="http://schemas.microsoft.com/office/drawing/2014/main" id="{E75AFA16-87DA-4E6C-8B6A-710A85CDF7E6}"/>
              </a:ext>
            </a:extLst>
          </p:cNvPr>
          <p:cNvGrpSpPr/>
          <p:nvPr/>
        </p:nvGrpSpPr>
        <p:grpSpPr>
          <a:xfrm>
            <a:off x="6481417" y="1144587"/>
            <a:ext cx="2917756" cy="4027588"/>
            <a:chOff x="399603" y="1144587"/>
            <a:chExt cx="2917756" cy="4027588"/>
          </a:xfrm>
        </p:grpSpPr>
        <p:sp>
          <p:nvSpPr>
            <p:cNvPr id="17" name="Freeform 18">
              <a:extLst>
                <a:ext uri="{FF2B5EF4-FFF2-40B4-BE49-F238E27FC236}">
                  <a16:creationId xmlns:a16="http://schemas.microsoft.com/office/drawing/2014/main" id="{7E64E89B-1E7F-474B-8B35-49620FFA4A1D}"/>
                </a:ext>
              </a:extLst>
            </p:cNvPr>
            <p:cNvSpPr>
              <a:spLocks/>
            </p:cNvSpPr>
            <p:nvPr/>
          </p:nvSpPr>
          <p:spPr bwMode="auto">
            <a:xfrm>
              <a:off x="495300" y="1144587"/>
              <a:ext cx="1482356" cy="1714039"/>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rgbClr val="0083A9"/>
            </a:solidFill>
            <a:ln w="9525">
              <a:noFill/>
              <a:round/>
              <a:headEnd/>
              <a:tailEnd/>
            </a:ln>
          </p:spPr>
          <p:txBody>
            <a:bodyPr vert="horz" wrap="square" lIns="91440" tIns="45720" rIns="91440" bIns="45720" numCol="1" anchor="ctr" anchorCtr="0" compatLnSpc="1">
              <a:prstTxWarp prst="textNoShape">
                <a:avLst/>
              </a:prstTxWarp>
            </a:bodyPr>
            <a:lstStyle/>
            <a:p>
              <a:pPr algn="ctr"/>
              <a:r>
                <a:rPr lang="en-US" sz="1400" b="1" dirty="0">
                  <a:solidFill>
                    <a:schemeClr val="bg1"/>
                  </a:solidFill>
                  <a:latin typeface="Arial"/>
                  <a:ea typeface="ＭＳ Ｐゴシック"/>
                  <a:cs typeface="Arial"/>
                </a:rPr>
                <a:t>From</a:t>
              </a:r>
              <a:br>
                <a:rPr lang="en-US" sz="1400" b="1" dirty="0">
                  <a:solidFill>
                    <a:schemeClr val="bg1"/>
                  </a:solidFill>
                  <a:latin typeface="Arial"/>
                  <a:ea typeface="ＭＳ Ｐゴシック"/>
                  <a:cs typeface="Arial"/>
                </a:rPr>
              </a:br>
              <a:r>
                <a:rPr lang="en-US" sz="1400" b="1" dirty="0">
                  <a:solidFill>
                    <a:schemeClr val="bg1"/>
                  </a:solidFill>
                  <a:latin typeface="Arial"/>
                  <a:ea typeface="ＭＳ Ｐゴシック"/>
                  <a:cs typeface="Arial"/>
                </a:rPr>
                <a:t>January 1, 2025 on</a:t>
              </a:r>
              <a:endParaRPr lang="en-GB" sz="1400" b="1" dirty="0">
                <a:solidFill>
                  <a:schemeClr val="bg1"/>
                </a:solidFill>
                <a:cs typeface="Arial" charset="0"/>
              </a:endParaRPr>
            </a:p>
          </p:txBody>
        </p:sp>
        <p:grpSp>
          <p:nvGrpSpPr>
            <p:cNvPr id="18" name="Group 17">
              <a:extLst>
                <a:ext uri="{FF2B5EF4-FFF2-40B4-BE49-F238E27FC236}">
                  <a16:creationId xmlns:a16="http://schemas.microsoft.com/office/drawing/2014/main" id="{77FBA0CB-4BF0-4968-AEC6-B83B7BCE9CB4}"/>
                </a:ext>
              </a:extLst>
            </p:cNvPr>
            <p:cNvGrpSpPr/>
            <p:nvPr/>
          </p:nvGrpSpPr>
          <p:grpSpPr>
            <a:xfrm>
              <a:off x="399603" y="2810384"/>
              <a:ext cx="2917756" cy="461665"/>
              <a:chOff x="495300" y="2916701"/>
              <a:chExt cx="2917756" cy="461665"/>
            </a:xfrm>
          </p:grpSpPr>
          <p:sp>
            <p:nvSpPr>
              <p:cNvPr id="20" name="TextBox 19">
                <a:extLst>
                  <a:ext uri="{FF2B5EF4-FFF2-40B4-BE49-F238E27FC236}">
                    <a16:creationId xmlns:a16="http://schemas.microsoft.com/office/drawing/2014/main" id="{971013EF-936D-4D57-9C7D-03CFF2CD0B4D}"/>
                  </a:ext>
                </a:extLst>
              </p:cNvPr>
              <p:cNvSpPr txBox="1"/>
              <p:nvPr/>
            </p:nvSpPr>
            <p:spPr>
              <a:xfrm>
                <a:off x="495300" y="2916701"/>
                <a:ext cx="2917756" cy="461665"/>
              </a:xfrm>
              <a:prstGeom prst="rect">
                <a:avLst/>
              </a:prstGeom>
              <a:noFill/>
            </p:spPr>
            <p:txBody>
              <a:bodyPr wrap="square">
                <a:spAutoFit/>
              </a:bodyPr>
              <a:lstStyle/>
              <a:p>
                <a:r>
                  <a:rPr lang="en-US" b="1" noProof="0" dirty="0">
                    <a:solidFill>
                      <a:srgbClr val="0083A9"/>
                    </a:solidFill>
                  </a:rPr>
                  <a:t>Full harmonization</a:t>
                </a:r>
              </a:p>
            </p:txBody>
          </p:sp>
          <p:cxnSp>
            <p:nvCxnSpPr>
              <p:cNvPr id="21" name="Straight Connector 20">
                <a:extLst>
                  <a:ext uri="{FF2B5EF4-FFF2-40B4-BE49-F238E27FC236}">
                    <a16:creationId xmlns:a16="http://schemas.microsoft.com/office/drawing/2014/main" id="{560B02DA-8C75-4DC6-86D0-594493DF5F3B}"/>
                  </a:ext>
                </a:extLst>
              </p:cNvPr>
              <p:cNvCxnSpPr>
                <a:cxnSpLocks/>
              </p:cNvCxnSpPr>
              <p:nvPr/>
            </p:nvCxnSpPr>
            <p:spPr bwMode="auto">
              <a:xfrm>
                <a:off x="606056" y="3378366"/>
                <a:ext cx="266878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9" name="TextBox 18">
              <a:extLst>
                <a:ext uri="{FF2B5EF4-FFF2-40B4-BE49-F238E27FC236}">
                  <a16:creationId xmlns:a16="http://schemas.microsoft.com/office/drawing/2014/main" id="{75ECCC85-DB6B-4D7F-BE6E-EC5B1741E7F9}"/>
                </a:ext>
              </a:extLst>
            </p:cNvPr>
            <p:cNvSpPr txBox="1"/>
            <p:nvPr/>
          </p:nvSpPr>
          <p:spPr>
            <a:xfrm>
              <a:off x="420870" y="3356293"/>
              <a:ext cx="2758274" cy="1815882"/>
            </a:xfrm>
            <a:prstGeom prst="rect">
              <a:avLst/>
            </a:prstGeom>
            <a:noFill/>
          </p:spPr>
          <p:txBody>
            <a:bodyPr wrap="square" lIns="91440" tIns="45720" rIns="91440" bIns="45720" anchor="t">
              <a:spAutoFit/>
            </a:bodyPr>
            <a:lstStyle/>
            <a:p>
              <a:r>
                <a:rPr lang="en-US" sz="1400" noProof="0" dirty="0">
                  <a:latin typeface="+mn-lt"/>
                  <a:ea typeface="ＭＳ Ｐゴシック"/>
                </a:rPr>
                <a:t>Open pension plans are no longer permitted to differentiate between </a:t>
              </a:r>
              <a:r>
                <a:rPr lang="en-US" sz="1400" dirty="0">
                  <a:latin typeface="+mn-lt"/>
                  <a:ea typeface="ＭＳ Ｐゴシック"/>
                </a:rPr>
                <a:t>blue-collar</a:t>
              </a:r>
              <a:r>
                <a:rPr lang="en-US" sz="1400" noProof="0" dirty="0">
                  <a:latin typeface="+mn-lt"/>
                  <a:ea typeface="ＭＳ Ｐゴシック"/>
                </a:rPr>
                <a:t> and </a:t>
              </a:r>
              <a:r>
                <a:rPr lang="en-US" sz="1400" dirty="0">
                  <a:latin typeface="+mn-lt"/>
                  <a:ea typeface="ＭＳ Ｐゴシック"/>
                </a:rPr>
                <a:t>white-collar</a:t>
              </a:r>
              <a:r>
                <a:rPr lang="en-US" sz="1400" noProof="0" dirty="0">
                  <a:latin typeface="+mn-lt"/>
                  <a:ea typeface="ＭＳ Ｐゴシック"/>
                </a:rPr>
                <a:t> employees.</a:t>
              </a:r>
            </a:p>
            <a:p>
              <a:endParaRPr lang="en-US" sz="1400" noProof="0" dirty="0">
                <a:latin typeface="+mn-lt"/>
              </a:endParaRPr>
            </a:p>
            <a:p>
              <a:r>
                <a:rPr lang="en-US" sz="1400" noProof="0" dirty="0">
                  <a:latin typeface="+mn-lt"/>
                  <a:ea typeface="ＭＳ Ｐゴシック"/>
                </a:rPr>
                <a:t>Historic differences in closed pension plans can continue to exist (legacy plans).</a:t>
              </a:r>
              <a:endParaRPr lang="en-IN" sz="1400" dirty="0">
                <a:latin typeface="+mn-lt"/>
                <a:ea typeface="ＭＳ Ｐゴシック"/>
              </a:endParaRPr>
            </a:p>
          </p:txBody>
        </p:sp>
      </p:grpSp>
      <p:sp>
        <p:nvSpPr>
          <p:cNvPr id="24" name="Right Arrow 4">
            <a:hlinkClick r:id="" action="ppaction://hlinkshowjump?jump=nextslide"/>
            <a:extLst>
              <a:ext uri="{FF2B5EF4-FFF2-40B4-BE49-F238E27FC236}">
                <a16:creationId xmlns:a16="http://schemas.microsoft.com/office/drawing/2014/main" id="{83BCCF75-98F0-42BA-B6CE-1DD4729DC96F}"/>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25" name="Right Arrow 5">
            <a:hlinkClick r:id="" action="ppaction://hlinkshowjump?jump=previousslide"/>
            <a:extLst>
              <a:ext uri="{FF2B5EF4-FFF2-40B4-BE49-F238E27FC236}">
                <a16:creationId xmlns:a16="http://schemas.microsoft.com/office/drawing/2014/main" id="{1B24D558-34D0-49C9-B51C-0746BC468DD1}"/>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4176778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4AC1B-6978-4703-92DA-23E7080AEB27}"/>
              </a:ext>
            </a:extLst>
          </p:cNvPr>
          <p:cNvSpPr>
            <a:spLocks noGrp="1"/>
          </p:cNvSpPr>
          <p:nvPr>
            <p:ph type="title"/>
          </p:nvPr>
        </p:nvSpPr>
        <p:spPr/>
        <p:txBody>
          <a:bodyPr/>
          <a:lstStyle/>
          <a:p>
            <a:r>
              <a:rPr lang="en-US" dirty="0"/>
              <a:t>Implication for employers</a:t>
            </a:r>
          </a:p>
        </p:txBody>
      </p:sp>
      <p:sp>
        <p:nvSpPr>
          <p:cNvPr id="3" name="Rechteck 2">
            <a:extLst>
              <a:ext uri="{FF2B5EF4-FFF2-40B4-BE49-F238E27FC236}">
                <a16:creationId xmlns:a16="http://schemas.microsoft.com/office/drawing/2014/main" id="{56CFF48E-E769-4D4B-BC9D-125C4FBEA598}"/>
              </a:ext>
            </a:extLst>
          </p:cNvPr>
          <p:cNvSpPr/>
          <p:nvPr/>
        </p:nvSpPr>
        <p:spPr>
          <a:xfrm>
            <a:off x="495300" y="1177047"/>
            <a:ext cx="4349969" cy="3154710"/>
          </a:xfrm>
          <a:prstGeom prst="rect">
            <a:avLst/>
          </a:prstGeom>
        </p:spPr>
        <p:txBody>
          <a:bodyPr wrap="square">
            <a:spAutoFit/>
          </a:bodyPr>
          <a:lstStyle/>
          <a:p>
            <a:pPr marL="228600" indent="-228600" eaLnBrk="1" hangingPunct="1">
              <a:spcBef>
                <a:spcPts val="0"/>
              </a:spcBef>
              <a:spcAft>
                <a:spcPts val="600"/>
              </a:spcAft>
              <a:buClr>
                <a:schemeClr val="tx1"/>
              </a:buClr>
              <a:buFont typeface="Wingdings" pitchFamily="2" charset="2"/>
              <a:buChar char="§"/>
            </a:pPr>
            <a:r>
              <a:rPr lang="en-US" sz="1800" dirty="0">
                <a:solidFill>
                  <a:srgbClr val="0083A9"/>
                </a:solidFill>
                <a:latin typeface="+mn-lt"/>
                <a:ea typeface="+mn-ea"/>
              </a:rPr>
              <a:t>Don’t sit and wait </a:t>
            </a:r>
            <a:br>
              <a:rPr lang="en-US" sz="1400" dirty="0">
                <a:solidFill>
                  <a:srgbClr val="0083A9"/>
                </a:solidFill>
                <a:latin typeface="+mn-lt"/>
                <a:ea typeface="+mn-ea"/>
              </a:rPr>
            </a:br>
            <a:r>
              <a:rPr lang="en-US" sz="1400" dirty="0">
                <a:latin typeface="+mn-lt"/>
                <a:ea typeface="+mn-ea"/>
              </a:rPr>
              <a:t>if the sectors do not get their act together, it is up to the employers</a:t>
            </a:r>
          </a:p>
          <a:p>
            <a:pPr marL="228600" indent="-228600" eaLnBrk="1" hangingPunct="1">
              <a:spcBef>
                <a:spcPts val="0"/>
              </a:spcBef>
              <a:spcAft>
                <a:spcPts val="600"/>
              </a:spcAft>
              <a:buClr>
                <a:schemeClr val="tx1"/>
              </a:buClr>
              <a:buFont typeface="Wingdings" pitchFamily="2" charset="2"/>
              <a:buChar char="§"/>
            </a:pPr>
            <a:r>
              <a:rPr lang="en-US" sz="1800" dirty="0">
                <a:solidFill>
                  <a:srgbClr val="0083A9"/>
                </a:solidFill>
                <a:latin typeface="+mn-lt"/>
                <a:ea typeface="+mn-ea"/>
              </a:rPr>
              <a:t>No action could very well mean cost increase </a:t>
            </a:r>
            <a:r>
              <a:rPr lang="en-US" sz="1400" dirty="0">
                <a:latin typeface="+mn-lt"/>
                <a:ea typeface="+mn-ea"/>
              </a:rPr>
              <a:t>(depends on actual situation)</a:t>
            </a:r>
          </a:p>
          <a:p>
            <a:pPr marL="228600" indent="-228600" eaLnBrk="1" hangingPunct="1">
              <a:spcBef>
                <a:spcPts val="0"/>
              </a:spcBef>
              <a:spcAft>
                <a:spcPts val="600"/>
              </a:spcAft>
              <a:buClr>
                <a:schemeClr val="tx1"/>
              </a:buClr>
              <a:buFont typeface="Wingdings" pitchFamily="2" charset="2"/>
              <a:buChar char="§"/>
            </a:pPr>
            <a:r>
              <a:rPr lang="en-US" sz="1800" dirty="0">
                <a:solidFill>
                  <a:srgbClr val="0083A9"/>
                </a:solidFill>
                <a:latin typeface="+mn-lt"/>
                <a:ea typeface="+mn-ea"/>
              </a:rPr>
              <a:t>Legacy plans </a:t>
            </a:r>
            <a:r>
              <a:rPr lang="en-US" sz="1400" dirty="0">
                <a:latin typeface="+mn-lt"/>
                <a:ea typeface="+mn-ea"/>
              </a:rPr>
              <a:t>can continue to exist</a:t>
            </a:r>
          </a:p>
          <a:p>
            <a:pPr marL="228600" indent="-228600" eaLnBrk="1" hangingPunct="1">
              <a:spcBef>
                <a:spcPts val="0"/>
              </a:spcBef>
              <a:spcAft>
                <a:spcPts val="600"/>
              </a:spcAft>
              <a:buClr>
                <a:schemeClr val="tx1"/>
              </a:buClr>
              <a:buFont typeface="Wingdings" pitchFamily="2" charset="2"/>
              <a:buChar char="§"/>
            </a:pPr>
            <a:r>
              <a:rPr lang="en-US" sz="1800" dirty="0">
                <a:solidFill>
                  <a:srgbClr val="0083A9"/>
                </a:solidFill>
                <a:latin typeface="+mn-lt"/>
                <a:ea typeface="+mn-ea"/>
              </a:rPr>
              <a:t>See our newsletter </a:t>
            </a:r>
            <a:r>
              <a:rPr lang="en-US" sz="1400" dirty="0">
                <a:latin typeface="+mn-lt"/>
                <a:ea typeface="+mn-ea"/>
              </a:rPr>
              <a:t>on current status: </a:t>
            </a:r>
            <a:r>
              <a:rPr lang="en-US" sz="1400" dirty="0">
                <a:latin typeface="+mn-lt"/>
                <a:ea typeface="+mn-ea"/>
                <a:hlinkClick r:id="rId2">
                  <a:extLst>
                    <a:ext uri="{A12FA001-AC4F-418D-AE19-62706E023703}">
                      <ahyp:hlinkClr xmlns:ahyp="http://schemas.microsoft.com/office/drawing/2018/hyperlinkcolor" val="tx"/>
                    </a:ext>
                  </a:extLst>
                </a:hlinkClick>
              </a:rPr>
              <a:t>https://www.aon.com/belgium/en/newsletter/Aon-update/2020/october/temporary-unemployment-after-30-september-2020.jsp</a:t>
            </a:r>
            <a:endParaRPr lang="en-US" sz="1400" dirty="0">
              <a:latin typeface="+mn-lt"/>
              <a:ea typeface="+mn-ea"/>
            </a:endParaRPr>
          </a:p>
          <a:p>
            <a:pPr marL="228600" indent="-228600" eaLnBrk="1" hangingPunct="1">
              <a:spcBef>
                <a:spcPts val="0"/>
              </a:spcBef>
              <a:spcAft>
                <a:spcPts val="600"/>
              </a:spcAft>
              <a:buClr>
                <a:schemeClr val="tx1"/>
              </a:buClr>
              <a:buFont typeface="Wingdings" pitchFamily="2" charset="2"/>
              <a:buChar char="§"/>
            </a:pPr>
            <a:endParaRPr lang="en-US" sz="1400" dirty="0">
              <a:latin typeface="+mn-lt"/>
              <a:ea typeface="+mn-ea"/>
            </a:endParaRPr>
          </a:p>
        </p:txBody>
      </p:sp>
      <p:sp>
        <p:nvSpPr>
          <p:cNvPr id="8" name="Right Arrow 4">
            <a:hlinkClick r:id="" action="ppaction://hlinkshowjump?jump=nextslide"/>
            <a:extLst>
              <a:ext uri="{FF2B5EF4-FFF2-40B4-BE49-F238E27FC236}">
                <a16:creationId xmlns:a16="http://schemas.microsoft.com/office/drawing/2014/main" id="{5613436B-F4F4-4C66-B897-BB89827AB123}"/>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9" name="Right Arrow 5">
            <a:hlinkClick r:id="" action="ppaction://hlinkshowjump?jump=previousslide"/>
            <a:extLst>
              <a:ext uri="{FF2B5EF4-FFF2-40B4-BE49-F238E27FC236}">
                <a16:creationId xmlns:a16="http://schemas.microsoft.com/office/drawing/2014/main" id="{65868F35-CC2A-43AF-9F9D-A60FFED5F5C5}"/>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pic>
        <p:nvPicPr>
          <p:cNvPr id="7" name="Picture 6" descr="A picture containing text, blackboard&#10;&#10;Description automatically generated">
            <a:extLst>
              <a:ext uri="{FF2B5EF4-FFF2-40B4-BE49-F238E27FC236}">
                <a16:creationId xmlns:a16="http://schemas.microsoft.com/office/drawing/2014/main" id="{57EC175E-0AE7-5842-B52E-77487100E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266" y="1105480"/>
            <a:ext cx="3853434" cy="3115914"/>
          </a:xfrm>
          <a:prstGeom prst="rect">
            <a:avLst/>
          </a:prstGeom>
        </p:spPr>
      </p:pic>
    </p:spTree>
    <p:extLst>
      <p:ext uri="{BB962C8B-B14F-4D97-AF65-F5344CB8AC3E}">
        <p14:creationId xmlns:p14="http://schemas.microsoft.com/office/powerpoint/2010/main" val="3902445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Financing</a:t>
            </a:r>
            <a:endParaRPr lang="en-US" sz="2800" dirty="0"/>
          </a:p>
        </p:txBody>
      </p:sp>
      <p:sp>
        <p:nvSpPr>
          <p:cNvPr id="5" name="Subtitle 4">
            <a:extLst>
              <a:ext uri="{FF2B5EF4-FFF2-40B4-BE49-F238E27FC236}">
                <a16:creationId xmlns:a16="http://schemas.microsoft.com/office/drawing/2014/main" id="{E62102A9-712A-244C-8155-1B260AD7B6E6}"/>
              </a:ext>
            </a:extLst>
          </p:cNvPr>
          <p:cNvSpPr>
            <a:spLocks noGrp="1"/>
          </p:cNvSpPr>
          <p:nvPr>
            <p:ph type="subTitle" idx="1"/>
          </p:nvPr>
        </p:nvSpPr>
        <p:spPr/>
        <p:txBody>
          <a:bodyPr/>
          <a:lstStyle/>
          <a:p>
            <a:endParaRPr lang="en-US" dirty="0"/>
          </a:p>
        </p:txBody>
      </p:sp>
      <p:sp>
        <p:nvSpPr>
          <p:cNvPr id="8" name="Text Placeholder 7">
            <a:extLst>
              <a:ext uri="{FF2B5EF4-FFF2-40B4-BE49-F238E27FC236}">
                <a16:creationId xmlns:a16="http://schemas.microsoft.com/office/drawing/2014/main" id="{F241AED6-C104-C941-9F7E-096C867517B8}"/>
              </a:ext>
            </a:extLst>
          </p:cNvPr>
          <p:cNvSpPr>
            <a:spLocks noGrp="1"/>
          </p:cNvSpPr>
          <p:nvPr>
            <p:ph type="body" sz="quarter" idx="10"/>
          </p:nvPr>
        </p:nvSpPr>
        <p:spPr/>
        <p:txBody>
          <a:bodyPr/>
          <a:lstStyle/>
          <a:p>
            <a:endParaRPr lang="en-US" dirty="0"/>
          </a:p>
        </p:txBody>
      </p:sp>
      <p:sp>
        <p:nvSpPr>
          <p:cNvPr id="6" name="Right Arrow 4">
            <a:hlinkClick r:id="" action="ppaction://hlinkshowjump?jump=nextslide"/>
            <a:extLst>
              <a:ext uri="{FF2B5EF4-FFF2-40B4-BE49-F238E27FC236}">
                <a16:creationId xmlns:a16="http://schemas.microsoft.com/office/drawing/2014/main" id="{47E1AC5E-5B48-4334-96F0-2DEA3CB9C253}"/>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7" name="Right Arrow 5">
            <a:hlinkClick r:id="" action="ppaction://hlinkshowjump?jump=previousslide"/>
            <a:extLst>
              <a:ext uri="{FF2B5EF4-FFF2-40B4-BE49-F238E27FC236}">
                <a16:creationId xmlns:a16="http://schemas.microsoft.com/office/drawing/2014/main" id="{50DDF8AE-3BB2-443B-931E-6C23AA11E00A}"/>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0" name="Rechteck 9">
            <a:extLst>
              <a:ext uri="{FF2B5EF4-FFF2-40B4-BE49-F238E27FC236}">
                <a16:creationId xmlns:a16="http://schemas.microsoft.com/office/drawing/2014/main" id="{3414BCB6-142C-4673-8E47-FDBF72765AC7}"/>
              </a:ext>
            </a:extLst>
          </p:cNvPr>
          <p:cNvSpPr/>
          <p:nvPr/>
        </p:nvSpPr>
        <p:spPr>
          <a:xfrm>
            <a:off x="308321" y="6350362"/>
            <a:ext cx="4953000" cy="338554"/>
          </a:xfrm>
          <a:prstGeom prst="rect">
            <a:avLst/>
          </a:prstGeom>
        </p:spPr>
        <p:txBody>
          <a:bodyPr>
            <a:spAutoFit/>
          </a:bodyPr>
          <a:lstStyle/>
          <a:p>
            <a:pPr>
              <a:lnSpc>
                <a:spcPct val="100000"/>
              </a:lnSpc>
            </a:pPr>
            <a:r>
              <a:rPr lang="en-US" sz="800" dirty="0"/>
              <a:t>Aon’s International Retirement Webinars: Belgium</a:t>
            </a:r>
          </a:p>
          <a:p>
            <a:pPr>
              <a:lnSpc>
                <a:spcPct val="100000"/>
              </a:lnSpc>
            </a:pPr>
            <a:r>
              <a:rPr lang="en-US" sz="800" dirty="0"/>
              <a:t>December 2020.  © 2020 Aon. All rights reserved.</a:t>
            </a:r>
          </a:p>
        </p:txBody>
      </p:sp>
    </p:spTree>
    <p:extLst>
      <p:ext uri="{BB962C8B-B14F-4D97-AF65-F5344CB8AC3E}">
        <p14:creationId xmlns:p14="http://schemas.microsoft.com/office/powerpoint/2010/main" val="205674561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Background</a:t>
            </a:r>
          </a:p>
        </p:txBody>
      </p:sp>
      <p:graphicFrame>
        <p:nvGraphicFramePr>
          <p:cNvPr id="5" name="Table 4"/>
          <p:cNvGraphicFramePr>
            <a:graphicFrameLocks noGrp="1"/>
          </p:cNvGraphicFramePr>
          <p:nvPr>
            <p:extLst>
              <p:ext uri="{D42A27DB-BD31-4B8C-83A1-F6EECF244321}">
                <p14:modId xmlns:p14="http://schemas.microsoft.com/office/powerpoint/2010/main" val="3303233913"/>
              </p:ext>
            </p:extLst>
          </p:nvPr>
        </p:nvGraphicFramePr>
        <p:xfrm>
          <a:off x="453186" y="2900449"/>
          <a:ext cx="9158239" cy="1524423"/>
        </p:xfrm>
        <a:graphic>
          <a:graphicData uri="http://schemas.openxmlformats.org/drawingml/2006/table">
            <a:tbl>
              <a:tblPr firstRow="1" bandRow="1">
                <a:tableStyleId>{F5AB1C69-6EDB-4FF4-983F-18BD219EF322}</a:tableStyleId>
              </a:tblPr>
              <a:tblGrid>
                <a:gridCol w="2814121">
                  <a:extLst>
                    <a:ext uri="{9D8B030D-6E8A-4147-A177-3AD203B41FA5}">
                      <a16:colId xmlns:a16="http://schemas.microsoft.com/office/drawing/2014/main" val="20000"/>
                    </a:ext>
                  </a:extLst>
                </a:gridCol>
                <a:gridCol w="3044283">
                  <a:extLst>
                    <a:ext uri="{9D8B030D-6E8A-4147-A177-3AD203B41FA5}">
                      <a16:colId xmlns:a16="http://schemas.microsoft.com/office/drawing/2014/main" val="20001"/>
                    </a:ext>
                  </a:extLst>
                </a:gridCol>
                <a:gridCol w="3299835">
                  <a:extLst>
                    <a:ext uri="{9D8B030D-6E8A-4147-A177-3AD203B41FA5}">
                      <a16:colId xmlns:a16="http://schemas.microsoft.com/office/drawing/2014/main" val="1848983719"/>
                    </a:ext>
                  </a:extLst>
                </a:gridCol>
              </a:tblGrid>
              <a:tr h="561340">
                <a:tc>
                  <a:txBody>
                    <a:bodyPr/>
                    <a:lstStyle/>
                    <a:p>
                      <a:pPr algn="l"/>
                      <a:r>
                        <a:rPr lang="en-IN" sz="1400" dirty="0"/>
                        <a:t>Year contribution is made</a:t>
                      </a:r>
                      <a:endParaRPr lang="en-IN" sz="1400" b="0" dirty="0">
                        <a:solidFill>
                          <a:schemeClr val="bg1"/>
                        </a:solidFill>
                      </a:endParaRPr>
                    </a:p>
                  </a:txBody>
                  <a:tcPr marL="99060" marR="99060" marT="49530" marB="49530" anchor="ctr"/>
                </a:tc>
                <a:tc>
                  <a:txBody>
                    <a:bodyPr/>
                    <a:lstStyle/>
                    <a:p>
                      <a:pPr marL="0" indent="0" algn="l">
                        <a:buFont typeface="Wingdings" panose="05000000000000000000" pitchFamily="2" charset="2"/>
                        <a:buNone/>
                      </a:pPr>
                      <a:r>
                        <a:rPr lang="en-IN" sz="1400" dirty="0"/>
                        <a:t>Contribution source</a:t>
                      </a:r>
                      <a:endParaRPr lang="en-IN" sz="1400" b="0" dirty="0">
                        <a:solidFill>
                          <a:schemeClr val="tx1"/>
                        </a:solidFill>
                      </a:endParaRPr>
                    </a:p>
                  </a:txBody>
                  <a:tcPr marL="99060" marR="99060" marT="49530" marB="49530" anchor="ctr">
                    <a:solidFill>
                      <a:srgbClr val="5EB6E4"/>
                    </a:solidFill>
                  </a:tcPr>
                </a:tc>
                <a:tc>
                  <a:txBody>
                    <a:bodyPr/>
                    <a:lstStyle/>
                    <a:p>
                      <a:pPr marL="0" indent="0" algn="l">
                        <a:buFont typeface="Wingdings" panose="05000000000000000000" pitchFamily="2" charset="2"/>
                        <a:buNone/>
                      </a:pPr>
                      <a:r>
                        <a:rPr lang="en-IN" sz="1400" dirty="0"/>
                        <a:t>Required minimum return</a:t>
                      </a:r>
                      <a:endParaRPr lang="en-IN" sz="1400" b="0" dirty="0">
                        <a:solidFill>
                          <a:schemeClr val="tx1"/>
                        </a:solidFill>
                      </a:endParaRPr>
                    </a:p>
                  </a:txBody>
                  <a:tcPr marL="99060" marR="99060" marT="49530" marB="49530" anchor="ctr"/>
                </a:tc>
                <a:extLst>
                  <a:ext uri="{0D108BD9-81ED-4DB2-BD59-A6C34878D82A}">
                    <a16:rowId xmlns:a16="http://schemas.microsoft.com/office/drawing/2014/main" val="2511779157"/>
                  </a:ext>
                </a:extLst>
              </a:tr>
              <a:tr h="561340">
                <a:tc>
                  <a:txBody>
                    <a:bodyPr/>
                    <a:lstStyle/>
                    <a:p>
                      <a:pPr algn="l"/>
                      <a:r>
                        <a:rPr lang="en-IN" sz="1400" dirty="0"/>
                        <a:t>Before 2016</a:t>
                      </a:r>
                      <a:endParaRPr lang="en-IN" sz="1400" b="0" dirty="0">
                        <a:solidFill>
                          <a:schemeClr val="bg1"/>
                        </a:solidFill>
                      </a:endParaRPr>
                    </a:p>
                  </a:txBody>
                  <a:tcPr marL="99060" marR="99060" marT="49530" marB="49530" anchor="ctr"/>
                </a:tc>
                <a:tc>
                  <a:txBody>
                    <a:bodyPr/>
                    <a:lstStyle/>
                    <a:p>
                      <a:pPr marL="0" indent="0" algn="l">
                        <a:buFont typeface="Wingdings" panose="05000000000000000000" pitchFamily="2" charset="2"/>
                        <a:buNone/>
                      </a:pPr>
                      <a:r>
                        <a:rPr lang="en-IN" sz="1400" dirty="0"/>
                        <a:t>Employer</a:t>
                      </a:r>
                    </a:p>
                    <a:p>
                      <a:pPr marL="0" indent="0" algn="l">
                        <a:buFont typeface="Wingdings" panose="05000000000000000000" pitchFamily="2" charset="2"/>
                        <a:buNone/>
                      </a:pPr>
                      <a:r>
                        <a:rPr lang="en-IN" sz="1400" dirty="0"/>
                        <a:t>Employee</a:t>
                      </a:r>
                      <a:endParaRPr lang="en-IN" sz="1400" b="0" dirty="0">
                        <a:solidFill>
                          <a:schemeClr val="tx1"/>
                        </a:solidFill>
                      </a:endParaRPr>
                    </a:p>
                  </a:txBody>
                  <a:tcPr marL="99060" marR="99060" marT="49530" marB="49530" anchor="ctr">
                    <a:solidFill>
                      <a:srgbClr val="D2E5F5"/>
                    </a:solidFill>
                  </a:tcPr>
                </a:tc>
                <a:tc>
                  <a:txBody>
                    <a:bodyPr/>
                    <a:lstStyle/>
                    <a:p>
                      <a:pPr algn="l"/>
                      <a:r>
                        <a:rPr lang="en-IN" sz="1400" dirty="0"/>
                        <a:t>3.25%</a:t>
                      </a:r>
                    </a:p>
                    <a:p>
                      <a:pPr algn="l"/>
                      <a:r>
                        <a:rPr lang="en-IN" sz="1400" dirty="0"/>
                        <a:t>3.75%</a:t>
                      </a:r>
                      <a:endParaRPr lang="en-IN" sz="1400" b="0" dirty="0">
                        <a:solidFill>
                          <a:schemeClr val="tx1"/>
                        </a:solidFill>
                      </a:endParaRPr>
                    </a:p>
                  </a:txBody>
                  <a:tcPr marL="99060" marR="99060" marT="49530" marB="49530" anchor="ctr"/>
                </a:tc>
                <a:extLst>
                  <a:ext uri="{0D108BD9-81ED-4DB2-BD59-A6C34878D82A}">
                    <a16:rowId xmlns:a16="http://schemas.microsoft.com/office/drawing/2014/main" val="10000"/>
                  </a:ext>
                </a:extLst>
              </a:tr>
              <a:tr h="401743">
                <a:tc>
                  <a:txBody>
                    <a:bodyPr/>
                    <a:lstStyle/>
                    <a:p>
                      <a:r>
                        <a:rPr lang="en-US" sz="1400" dirty="0"/>
                        <a:t>Since 2016</a:t>
                      </a:r>
                      <a:endParaRPr lang="en-US" sz="1400" b="0" dirty="0"/>
                    </a:p>
                  </a:txBody>
                  <a:tcPr/>
                </a:tc>
                <a:tc>
                  <a:txBody>
                    <a:bodyPr/>
                    <a:lstStyle/>
                    <a:p>
                      <a:pPr marL="0" marR="0" lvl="0" indent="-174625" algn="l" rtl="0" eaLnBrk="1" fontAlgn="base" latinLnBrk="0" hangingPunct="1">
                        <a:lnSpc>
                          <a:spcPct val="100000"/>
                        </a:lnSpc>
                        <a:spcBef>
                          <a:spcPts val="400"/>
                        </a:spcBef>
                        <a:spcAft>
                          <a:spcPct val="0"/>
                        </a:spcAft>
                        <a:buClr>
                          <a:schemeClr val="tx1"/>
                        </a:buClr>
                        <a:buSzTx/>
                        <a:buFont typeface="Arial" panose="020B0604020202020204" pitchFamily="34" charset="0"/>
                        <a:buNone/>
                      </a:pPr>
                      <a:r>
                        <a:rPr lang="en-IN" sz="1400" kern="1200" dirty="0"/>
                        <a:t>Both employer and employee</a:t>
                      </a:r>
                      <a:endParaRPr lang="en-IN" sz="1400" kern="1200" dirty="0">
                        <a:solidFill>
                          <a:schemeClr val="tx1"/>
                        </a:solidFill>
                        <a:latin typeface="+mn-lt"/>
                        <a:ea typeface="+mn-ea"/>
                        <a:cs typeface="+mn-cs"/>
                      </a:endParaRPr>
                    </a:p>
                  </a:txBody>
                  <a:tcPr marL="99060" marR="99060" marT="49530" marB="49530" anchor="ctr"/>
                </a:tc>
                <a:tc>
                  <a:txBody>
                    <a:bodyPr/>
                    <a:lstStyle/>
                    <a:p>
                      <a:pPr marL="0" marR="0" lvl="0" indent="-174625" algn="l" rtl="0" eaLnBrk="1" fontAlgn="base" latinLnBrk="0" hangingPunct="1">
                        <a:lnSpc>
                          <a:spcPct val="100000"/>
                        </a:lnSpc>
                        <a:spcBef>
                          <a:spcPts val="400"/>
                        </a:spcBef>
                        <a:spcAft>
                          <a:spcPct val="0"/>
                        </a:spcAft>
                        <a:buClr>
                          <a:schemeClr val="tx1"/>
                        </a:buClr>
                        <a:buSzTx/>
                        <a:buFont typeface="Arial" panose="020B0604020202020204" pitchFamily="34" charset="0"/>
                        <a:buNone/>
                      </a:pPr>
                      <a:r>
                        <a:rPr lang="en-IN" sz="1400" dirty="0"/>
                        <a:t>1.75%*</a:t>
                      </a:r>
                      <a:endParaRPr lang="en-IN" sz="1400" kern="1200" dirty="0">
                        <a:solidFill>
                          <a:schemeClr val="tx1"/>
                        </a:solidFill>
                        <a:latin typeface="+mn-lt"/>
                        <a:ea typeface="+mn-ea"/>
                        <a:cs typeface="+mn-cs"/>
                      </a:endParaRPr>
                    </a:p>
                  </a:txBody>
                  <a:tcPr marL="99060" marR="99060" marT="49530" marB="49530" anchor="ctr"/>
                </a:tc>
                <a:extLst>
                  <a:ext uri="{0D108BD9-81ED-4DB2-BD59-A6C34878D82A}">
                    <a16:rowId xmlns:a16="http://schemas.microsoft.com/office/drawing/2014/main" val="10002"/>
                  </a:ext>
                </a:extLst>
              </a:tr>
            </a:tbl>
          </a:graphicData>
        </a:graphic>
      </p:graphicFrame>
      <p:sp>
        <p:nvSpPr>
          <p:cNvPr id="6" name="Textfeld 5">
            <a:extLst>
              <a:ext uri="{FF2B5EF4-FFF2-40B4-BE49-F238E27FC236}">
                <a16:creationId xmlns:a16="http://schemas.microsoft.com/office/drawing/2014/main" id="{2CF32E95-F9DF-4D4C-8D33-ADBA81837D1B}"/>
              </a:ext>
            </a:extLst>
          </p:cNvPr>
          <p:cNvSpPr txBox="1"/>
          <p:nvPr/>
        </p:nvSpPr>
        <p:spPr>
          <a:xfrm>
            <a:off x="453186" y="5466390"/>
            <a:ext cx="9108584" cy="430887"/>
          </a:xfrm>
          <a:prstGeom prst="rect">
            <a:avLst/>
          </a:prstGeom>
          <a:noFill/>
        </p:spPr>
        <p:txBody>
          <a:bodyPr wrap="none" rtlCol="0">
            <a:spAutoFit/>
          </a:bodyPr>
          <a:lstStyle/>
          <a:p>
            <a:r>
              <a:rPr lang="en-US" sz="1100" dirty="0"/>
              <a:t>*More precisely, the minimum return is 85% of the 10-year OLO average during the last 24 month period rounded to the nearest 25 basis points</a:t>
            </a:r>
          </a:p>
          <a:p>
            <a:r>
              <a:rPr lang="en-US" sz="1100" b="1" dirty="0"/>
              <a:t>and</a:t>
            </a:r>
            <a:r>
              <a:rPr lang="en-US" sz="1100" dirty="0"/>
              <a:t> at least 1.75% (up to 3.75%)</a:t>
            </a:r>
          </a:p>
        </p:txBody>
      </p:sp>
      <p:sp>
        <p:nvSpPr>
          <p:cNvPr id="10" name="Content Placeholder 2">
            <a:extLst>
              <a:ext uri="{FF2B5EF4-FFF2-40B4-BE49-F238E27FC236}">
                <a16:creationId xmlns:a16="http://schemas.microsoft.com/office/drawing/2014/main" id="{C1DEEFF0-01D8-4F17-81D9-C2828D6B9D9E}"/>
              </a:ext>
            </a:extLst>
          </p:cNvPr>
          <p:cNvSpPr txBox="1">
            <a:spLocks/>
          </p:cNvSpPr>
          <p:nvPr/>
        </p:nvSpPr>
        <p:spPr bwMode="auto">
          <a:xfrm>
            <a:off x="496800" y="1191600"/>
            <a:ext cx="9002800" cy="14445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8600" indent="-228600"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cs typeface="+mn-cs"/>
              </a:defRPr>
            </a:lvl1pPr>
            <a:lvl2pPr marL="571500" indent="-228600" algn="l" rtl="0" eaLnBrk="1" fontAlgn="base" hangingPunct="1">
              <a:spcBef>
                <a:spcPts val="600"/>
              </a:spcBef>
              <a:spcAft>
                <a:spcPts val="1200"/>
              </a:spcAft>
              <a:buClr>
                <a:schemeClr val="tx1"/>
              </a:buClr>
              <a:buChar char="–"/>
              <a:defRPr sz="1800">
                <a:solidFill>
                  <a:schemeClr val="tx1"/>
                </a:solidFill>
                <a:latin typeface="+mn-lt"/>
                <a:ea typeface="+mn-ea"/>
              </a:defRPr>
            </a:lvl2pPr>
            <a:lvl3pPr marL="914400" indent="-228600" algn="l" rtl="0" eaLnBrk="1" fontAlgn="base" hangingPunct="1">
              <a:spcBef>
                <a:spcPts val="600"/>
              </a:spcBef>
              <a:spcAft>
                <a:spcPts val="1200"/>
              </a:spcAft>
              <a:buClr>
                <a:schemeClr val="tx1"/>
              </a:buClr>
              <a:buChar char="•"/>
              <a:defRPr sz="1800">
                <a:solidFill>
                  <a:schemeClr val="tx1"/>
                </a:solidFill>
                <a:latin typeface="+mn-lt"/>
                <a:ea typeface="+mn-ea"/>
              </a:defRPr>
            </a:lvl3pPr>
            <a:lvl4pPr marL="1254125" indent="-225425"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defRPr>
            </a:lvl4pPr>
            <a:lvl5pPr marL="1600200" indent="-231775" algn="l" rtl="0" eaLnBrk="1" fontAlgn="base" hangingPunct="1">
              <a:spcBef>
                <a:spcPts val="600"/>
              </a:spcBef>
              <a:spcAft>
                <a:spcPts val="1200"/>
              </a:spcAft>
              <a:buClr>
                <a:schemeClr val="tx1"/>
              </a:buClr>
              <a:buFont typeface="Arial" pitchFamily="34" charset="0"/>
              <a:buChar char="-"/>
              <a:defRPr sz="18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spcAft>
                <a:spcPts val="0"/>
              </a:spcAft>
              <a:buFont typeface="Wingdings" pitchFamily="2" charset="2"/>
              <a:buNone/>
            </a:pPr>
            <a:r>
              <a:rPr lang="en-US" sz="1400" kern="0" dirty="0">
                <a:latin typeface="Arial"/>
                <a:ea typeface="ＭＳ Ｐゴシック"/>
                <a:cs typeface="Arial"/>
              </a:rPr>
              <a:t>Two types of insured pension plans</a:t>
            </a:r>
          </a:p>
          <a:p>
            <a:pPr>
              <a:spcAft>
                <a:spcPts val="0"/>
              </a:spcAft>
            </a:pPr>
            <a:r>
              <a:rPr lang="en-US" sz="1400" kern="0" dirty="0">
                <a:latin typeface="Arial"/>
                <a:ea typeface="ＭＳ Ｐゴシック"/>
                <a:cs typeface="Arial"/>
              </a:rPr>
              <a:t>Branch 21 – Insurer guarantees certain interest rate</a:t>
            </a:r>
            <a:endParaRPr lang="en-US" sz="1400" kern="0" dirty="0">
              <a:cs typeface="Arial"/>
            </a:endParaRPr>
          </a:p>
          <a:p>
            <a:pPr eaLnBrk="0" hangingPunct="0">
              <a:spcAft>
                <a:spcPts val="0"/>
              </a:spcAft>
            </a:pPr>
            <a:r>
              <a:rPr lang="en-US" sz="1400" kern="0" dirty="0">
                <a:latin typeface="Arial"/>
                <a:ea typeface="ＭＳ Ｐゴシック"/>
                <a:cs typeface="Arial"/>
              </a:rPr>
              <a:t>Branch 23 – No interest rate guaranteed by the insurer</a:t>
            </a:r>
          </a:p>
          <a:p>
            <a:pPr marL="0" indent="0" eaLnBrk="0" hangingPunct="0">
              <a:spcAft>
                <a:spcPts val="0"/>
              </a:spcAft>
              <a:buFont typeface="Wingdings" pitchFamily="2" charset="2"/>
              <a:buNone/>
            </a:pPr>
            <a:r>
              <a:rPr lang="en-US" sz="1400" kern="0" dirty="0">
                <a:latin typeface="Arial"/>
                <a:ea typeface="ＭＳ Ｐゴシック"/>
                <a:cs typeface="Arial"/>
              </a:rPr>
              <a:t>In 2020, overwhelming majority of group insurance contracts are in Branch 21</a:t>
            </a:r>
          </a:p>
          <a:p>
            <a:pPr marL="0" indent="0" eaLnBrk="0" hangingPunct="0">
              <a:spcAft>
                <a:spcPts val="0"/>
              </a:spcAft>
              <a:buFont typeface="Wingdings" pitchFamily="2" charset="2"/>
              <a:buNone/>
            </a:pPr>
            <a:endParaRPr lang="en-US" sz="1400" kern="0" dirty="0">
              <a:latin typeface="Arial"/>
              <a:ea typeface="ＭＳ Ｐゴシック"/>
              <a:cs typeface="Arial"/>
            </a:endParaRPr>
          </a:p>
          <a:p>
            <a:pPr marL="0" indent="0" eaLnBrk="0" hangingPunct="0">
              <a:spcAft>
                <a:spcPts val="0"/>
              </a:spcAft>
              <a:buNone/>
            </a:pPr>
            <a:r>
              <a:rPr lang="en-US" sz="1400" kern="0" dirty="0">
                <a:cs typeface="Arial"/>
              </a:rPr>
              <a:t>Since 2004 employers must guarantee a minimum return on contributions to defined contribution plans (LPC 2004) </a:t>
            </a:r>
          </a:p>
        </p:txBody>
      </p:sp>
      <p:sp>
        <p:nvSpPr>
          <p:cNvPr id="13" name="Right Arrow 4">
            <a:hlinkClick r:id="" action="ppaction://hlinkshowjump?jump=nextslide"/>
            <a:extLst>
              <a:ext uri="{FF2B5EF4-FFF2-40B4-BE49-F238E27FC236}">
                <a16:creationId xmlns:a16="http://schemas.microsoft.com/office/drawing/2014/main" id="{37870321-52E5-4890-ABB1-16A6B981060E}"/>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4" name="Right Arrow 5">
            <a:hlinkClick r:id="" action="ppaction://hlinkshowjump?jump=previousslide"/>
            <a:extLst>
              <a:ext uri="{FF2B5EF4-FFF2-40B4-BE49-F238E27FC236}">
                <a16:creationId xmlns:a16="http://schemas.microsoft.com/office/drawing/2014/main" id="{300C5264-6AD2-49B9-B802-88E2D44A5E61}"/>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2447874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Impact of long-term return on government bonds on Branch 21</a:t>
            </a:r>
          </a:p>
        </p:txBody>
      </p:sp>
      <p:grpSp>
        <p:nvGrpSpPr>
          <p:cNvPr id="118" name="Group 117"/>
          <p:cNvGrpSpPr/>
          <p:nvPr/>
        </p:nvGrpSpPr>
        <p:grpSpPr>
          <a:xfrm>
            <a:off x="350488" y="1478784"/>
            <a:ext cx="9155946" cy="4186141"/>
            <a:chOff x="-49584" y="1334181"/>
            <a:chExt cx="9956876" cy="4552329"/>
          </a:xfrm>
        </p:grpSpPr>
        <p:pic>
          <p:nvPicPr>
            <p:cNvPr id="83" name="Picture 82">
              <a:extLst>
                <a:ext uri="{FF2B5EF4-FFF2-40B4-BE49-F238E27FC236}">
                  <a16:creationId xmlns:a16="http://schemas.microsoft.com/office/drawing/2014/main" id="{0FB0C281-35F4-46EB-B2B0-B32B0F28D45A}"/>
                </a:ext>
              </a:extLst>
            </p:cNvPr>
            <p:cNvPicPr>
              <a:picLocks noChangeAspect="1"/>
            </p:cNvPicPr>
            <p:nvPr/>
          </p:nvPicPr>
          <p:blipFill>
            <a:blip r:embed="rId2"/>
            <a:stretch>
              <a:fillRect/>
            </a:stretch>
          </p:blipFill>
          <p:spPr>
            <a:xfrm>
              <a:off x="1292" y="1334181"/>
              <a:ext cx="9906000" cy="3190683"/>
            </a:xfrm>
            <a:prstGeom prst="rect">
              <a:avLst/>
            </a:prstGeom>
          </p:spPr>
        </p:pic>
        <p:sp>
          <p:nvSpPr>
            <p:cNvPr id="84" name="TextBox 83">
              <a:extLst>
                <a:ext uri="{FF2B5EF4-FFF2-40B4-BE49-F238E27FC236}">
                  <a16:creationId xmlns:a16="http://schemas.microsoft.com/office/drawing/2014/main" id="{386B49B3-3ADB-4999-8187-6FBB16885F06}"/>
                </a:ext>
              </a:extLst>
            </p:cNvPr>
            <p:cNvSpPr txBox="1"/>
            <p:nvPr/>
          </p:nvSpPr>
          <p:spPr>
            <a:xfrm>
              <a:off x="-49584" y="4543493"/>
              <a:ext cx="2034696" cy="281637"/>
            </a:xfrm>
            <a:prstGeom prst="rect">
              <a:avLst/>
            </a:prstGeom>
            <a:noFill/>
          </p:spPr>
          <p:txBody>
            <a:bodyPr wrap="none" rtlCol="0">
              <a:spAutoFit/>
            </a:bodyPr>
            <a:lstStyle/>
            <a:p>
              <a:r>
                <a:rPr lang="nl-BE" sz="1083"/>
                <a:t>Source: De Tijd 25/09/2020</a:t>
              </a:r>
            </a:p>
          </p:txBody>
        </p:sp>
        <p:grpSp>
          <p:nvGrpSpPr>
            <p:cNvPr id="85" name="Group 84">
              <a:extLst>
                <a:ext uri="{FF2B5EF4-FFF2-40B4-BE49-F238E27FC236}">
                  <a16:creationId xmlns:a16="http://schemas.microsoft.com/office/drawing/2014/main" id="{80F2A125-4837-4763-B642-47FB2055A218}"/>
                </a:ext>
              </a:extLst>
            </p:cNvPr>
            <p:cNvGrpSpPr/>
            <p:nvPr/>
          </p:nvGrpSpPr>
          <p:grpSpPr>
            <a:xfrm>
              <a:off x="338090" y="2895344"/>
              <a:ext cx="9244574" cy="845890"/>
              <a:chOff x="862484" y="4692951"/>
              <a:chExt cx="7307110" cy="502348"/>
            </a:xfrm>
            <a:effectLst>
              <a:outerShdw blurRad="50800" dist="127000" dir="2700000" algn="tl" rotWithShape="0">
                <a:prstClr val="black">
                  <a:alpha val="25000"/>
                </a:prstClr>
              </a:outerShdw>
            </a:effectLst>
          </p:grpSpPr>
          <p:cxnSp>
            <p:nvCxnSpPr>
              <p:cNvPr id="86" name="Straight Connector 85">
                <a:extLst>
                  <a:ext uri="{FF2B5EF4-FFF2-40B4-BE49-F238E27FC236}">
                    <a16:creationId xmlns:a16="http://schemas.microsoft.com/office/drawing/2014/main" id="{8B4CA7FB-8D2C-4ADE-8561-38046874A2E2}"/>
                  </a:ext>
                </a:extLst>
              </p:cNvPr>
              <p:cNvCxnSpPr>
                <a:cxnSpLocks/>
              </p:cNvCxnSpPr>
              <p:nvPr/>
            </p:nvCxnSpPr>
            <p:spPr bwMode="auto">
              <a:xfrm>
                <a:off x="862484" y="4695619"/>
                <a:ext cx="1567173" cy="7316"/>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A6C467CC-7DD2-4B34-852F-D3EDDC4B8675}"/>
                  </a:ext>
                </a:extLst>
              </p:cNvPr>
              <p:cNvCxnSpPr>
                <a:cxnSpLocks/>
              </p:cNvCxnSpPr>
              <p:nvPr/>
            </p:nvCxnSpPr>
            <p:spPr bwMode="auto">
              <a:xfrm>
                <a:off x="2414071" y="4899848"/>
                <a:ext cx="179407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442835A7-DB32-444C-B65D-203387C7F2A2}"/>
                  </a:ext>
                </a:extLst>
              </p:cNvPr>
              <p:cNvCxnSpPr>
                <a:cxnSpLocks/>
              </p:cNvCxnSpPr>
              <p:nvPr/>
            </p:nvCxnSpPr>
            <p:spPr bwMode="auto">
              <a:xfrm flipV="1">
                <a:off x="5316857" y="5101278"/>
                <a:ext cx="719467" cy="8069"/>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F5E64639-2D81-4225-8C5D-1929851E3DC9}"/>
                  </a:ext>
                </a:extLst>
              </p:cNvPr>
              <p:cNvCxnSpPr>
                <a:cxnSpLocks/>
              </p:cNvCxnSpPr>
              <p:nvPr/>
            </p:nvCxnSpPr>
            <p:spPr bwMode="auto">
              <a:xfrm>
                <a:off x="6664448" y="5195299"/>
                <a:ext cx="1505146"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F5464219-AE53-46CA-8354-21D4B5127552}"/>
                  </a:ext>
                </a:extLst>
              </p:cNvPr>
              <p:cNvCxnSpPr>
                <a:cxnSpLocks/>
              </p:cNvCxnSpPr>
              <p:nvPr/>
            </p:nvCxnSpPr>
            <p:spPr bwMode="auto">
              <a:xfrm>
                <a:off x="2420314" y="4692951"/>
                <a:ext cx="9343" cy="219362"/>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8E7D7030-61EA-4E06-8926-A237B6711A29}"/>
                  </a:ext>
                </a:extLst>
              </p:cNvPr>
              <p:cNvCxnSpPr>
                <a:cxnSpLocks/>
              </p:cNvCxnSpPr>
              <p:nvPr/>
            </p:nvCxnSpPr>
            <p:spPr bwMode="auto">
              <a:xfrm>
                <a:off x="4202239" y="4899848"/>
                <a:ext cx="1128799" cy="209264"/>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EE3FC169-F8E0-4897-B8D2-D94357EE6524}"/>
                  </a:ext>
                </a:extLst>
              </p:cNvPr>
              <p:cNvCxnSpPr>
                <a:cxnSpLocks/>
              </p:cNvCxnSpPr>
              <p:nvPr/>
            </p:nvCxnSpPr>
            <p:spPr bwMode="auto">
              <a:xfrm>
                <a:off x="6036324" y="5101278"/>
                <a:ext cx="632275" cy="94021"/>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grpSp>
          <p:nvGrpSpPr>
            <p:cNvPr id="93" name="Group 92">
              <a:extLst>
                <a:ext uri="{FF2B5EF4-FFF2-40B4-BE49-F238E27FC236}">
                  <a16:creationId xmlns:a16="http://schemas.microsoft.com/office/drawing/2014/main" id="{C3782FED-FEFB-46D7-B4EC-907A85BCF5C1}"/>
                </a:ext>
              </a:extLst>
            </p:cNvPr>
            <p:cNvGrpSpPr/>
            <p:nvPr/>
          </p:nvGrpSpPr>
          <p:grpSpPr>
            <a:xfrm>
              <a:off x="2080658" y="4715770"/>
              <a:ext cx="3333123" cy="281637"/>
              <a:chOff x="3554421" y="5254033"/>
              <a:chExt cx="3905053" cy="281637"/>
            </a:xfrm>
          </p:grpSpPr>
          <p:cxnSp>
            <p:nvCxnSpPr>
              <p:cNvPr id="94" name="Straight Connector 93">
                <a:extLst>
                  <a:ext uri="{FF2B5EF4-FFF2-40B4-BE49-F238E27FC236}">
                    <a16:creationId xmlns:a16="http://schemas.microsoft.com/office/drawing/2014/main" id="{D4752B0B-17ED-42C5-B4D4-8A1D98679E99}"/>
                  </a:ext>
                </a:extLst>
              </p:cNvPr>
              <p:cNvCxnSpPr>
                <a:cxnSpLocks/>
              </p:cNvCxnSpPr>
              <p:nvPr/>
            </p:nvCxnSpPr>
            <p:spPr bwMode="auto">
              <a:xfrm>
                <a:off x="3554421" y="5410813"/>
                <a:ext cx="735289"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95" name="TextBox 94">
                <a:extLst>
                  <a:ext uri="{FF2B5EF4-FFF2-40B4-BE49-F238E27FC236}">
                    <a16:creationId xmlns:a16="http://schemas.microsoft.com/office/drawing/2014/main" id="{C5B067B7-6E59-4FF3-9246-877A8B290F00}"/>
                  </a:ext>
                </a:extLst>
              </p:cNvPr>
              <p:cNvSpPr txBox="1"/>
              <p:nvPr/>
            </p:nvSpPr>
            <p:spPr>
              <a:xfrm>
                <a:off x="4289710" y="5254033"/>
                <a:ext cx="3169764" cy="281637"/>
              </a:xfrm>
              <a:prstGeom prst="rect">
                <a:avLst/>
              </a:prstGeom>
              <a:noFill/>
            </p:spPr>
            <p:txBody>
              <a:bodyPr wrap="square" rtlCol="0">
                <a:spAutoFit/>
              </a:bodyPr>
              <a:lstStyle/>
              <a:p>
                <a:r>
                  <a:rPr lang="nl-BE" sz="1083"/>
                  <a:t>Average guaranteed return insurers</a:t>
                </a:r>
              </a:p>
            </p:txBody>
          </p:sp>
        </p:grpSp>
        <p:grpSp>
          <p:nvGrpSpPr>
            <p:cNvPr id="96" name="Group 95">
              <a:extLst>
                <a:ext uri="{FF2B5EF4-FFF2-40B4-BE49-F238E27FC236}">
                  <a16:creationId xmlns:a16="http://schemas.microsoft.com/office/drawing/2014/main" id="{56D6C63E-E725-4C1B-AAEC-FB8E5BF2A4F8}"/>
                </a:ext>
              </a:extLst>
            </p:cNvPr>
            <p:cNvGrpSpPr/>
            <p:nvPr/>
          </p:nvGrpSpPr>
          <p:grpSpPr>
            <a:xfrm>
              <a:off x="400149" y="2798370"/>
              <a:ext cx="9240889" cy="752136"/>
              <a:chOff x="354374" y="2946063"/>
              <a:chExt cx="9240888" cy="752135"/>
            </a:xfrm>
            <a:effectLst>
              <a:outerShdw blurRad="50800" dist="127000" dir="2700000" algn="tl" rotWithShape="0">
                <a:prstClr val="black">
                  <a:alpha val="25000"/>
                </a:prstClr>
              </a:outerShdw>
            </a:effectLst>
          </p:grpSpPr>
          <p:grpSp>
            <p:nvGrpSpPr>
              <p:cNvPr id="97" name="Group 96">
                <a:extLst>
                  <a:ext uri="{FF2B5EF4-FFF2-40B4-BE49-F238E27FC236}">
                    <a16:creationId xmlns:a16="http://schemas.microsoft.com/office/drawing/2014/main" id="{E0673520-A83B-49BB-A263-87F624C8C44E}"/>
                  </a:ext>
                </a:extLst>
              </p:cNvPr>
              <p:cNvGrpSpPr/>
              <p:nvPr/>
            </p:nvGrpSpPr>
            <p:grpSpPr>
              <a:xfrm>
                <a:off x="354374" y="2946063"/>
                <a:ext cx="7499041" cy="583789"/>
                <a:chOff x="942680" y="4732256"/>
                <a:chExt cx="5927403" cy="346694"/>
              </a:xfrm>
            </p:grpSpPr>
            <p:cxnSp>
              <p:nvCxnSpPr>
                <p:cNvPr id="99" name="Straight Connector 98">
                  <a:extLst>
                    <a:ext uri="{FF2B5EF4-FFF2-40B4-BE49-F238E27FC236}">
                      <a16:creationId xmlns:a16="http://schemas.microsoft.com/office/drawing/2014/main" id="{4AB486A4-4190-4BB6-A1DF-B83CC80FACD0}"/>
                    </a:ext>
                  </a:extLst>
                </p:cNvPr>
                <p:cNvCxnSpPr>
                  <a:cxnSpLocks/>
                </p:cNvCxnSpPr>
                <p:nvPr/>
              </p:nvCxnSpPr>
              <p:spPr bwMode="auto">
                <a:xfrm>
                  <a:off x="942680" y="4732256"/>
                  <a:ext cx="2969444" cy="40807"/>
                </a:xfrm>
                <a:prstGeom prst="line">
                  <a:avLst/>
                </a:prstGeom>
                <a:ln>
                  <a:solidFill>
                    <a:srgbClr val="5EB6E4"/>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00" name="Straight Connector 99">
                  <a:extLst>
                    <a:ext uri="{FF2B5EF4-FFF2-40B4-BE49-F238E27FC236}">
                      <a16:creationId xmlns:a16="http://schemas.microsoft.com/office/drawing/2014/main" id="{F36BAD76-6F54-436B-8F47-D9B14A8EFAD6}"/>
                    </a:ext>
                  </a:extLst>
                </p:cNvPr>
                <p:cNvCxnSpPr>
                  <a:cxnSpLocks/>
                </p:cNvCxnSpPr>
                <p:nvPr/>
              </p:nvCxnSpPr>
              <p:spPr bwMode="auto">
                <a:xfrm>
                  <a:off x="5379838" y="4849755"/>
                  <a:ext cx="732370" cy="135608"/>
                </a:xfrm>
                <a:prstGeom prst="line">
                  <a:avLst/>
                </a:prstGeom>
                <a:ln>
                  <a:solidFill>
                    <a:srgbClr val="5EB6E4"/>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01" name="Straight Connector 100">
                  <a:extLst>
                    <a:ext uri="{FF2B5EF4-FFF2-40B4-BE49-F238E27FC236}">
                      <a16:creationId xmlns:a16="http://schemas.microsoft.com/office/drawing/2014/main" id="{711651F6-60F8-4567-BCC3-C537A09B15D4}"/>
                    </a:ext>
                  </a:extLst>
                </p:cNvPr>
                <p:cNvCxnSpPr>
                  <a:cxnSpLocks/>
                </p:cNvCxnSpPr>
                <p:nvPr/>
              </p:nvCxnSpPr>
              <p:spPr bwMode="auto">
                <a:xfrm>
                  <a:off x="3901088" y="4773123"/>
                  <a:ext cx="735290" cy="63991"/>
                </a:xfrm>
                <a:prstGeom prst="line">
                  <a:avLst/>
                </a:prstGeom>
                <a:ln>
                  <a:solidFill>
                    <a:srgbClr val="5EB6E4"/>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02" name="Straight Connector 101">
                  <a:extLst>
                    <a:ext uri="{FF2B5EF4-FFF2-40B4-BE49-F238E27FC236}">
                      <a16:creationId xmlns:a16="http://schemas.microsoft.com/office/drawing/2014/main" id="{AD228C5A-CC08-45EF-9180-284BC8F26E0C}"/>
                    </a:ext>
                  </a:extLst>
                </p:cNvPr>
                <p:cNvCxnSpPr>
                  <a:cxnSpLocks/>
                </p:cNvCxnSpPr>
                <p:nvPr/>
              </p:nvCxnSpPr>
              <p:spPr bwMode="auto">
                <a:xfrm>
                  <a:off x="4647337" y="4837106"/>
                  <a:ext cx="742252" cy="15914"/>
                </a:xfrm>
                <a:prstGeom prst="line">
                  <a:avLst/>
                </a:prstGeom>
                <a:ln>
                  <a:solidFill>
                    <a:srgbClr val="5EB6E4"/>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03" name="Straight Connector 102">
                  <a:extLst>
                    <a:ext uri="{FF2B5EF4-FFF2-40B4-BE49-F238E27FC236}">
                      <a16:creationId xmlns:a16="http://schemas.microsoft.com/office/drawing/2014/main" id="{9C23E8F1-9BA9-42E1-847E-1DBDEA611F24}"/>
                    </a:ext>
                  </a:extLst>
                </p:cNvPr>
                <p:cNvCxnSpPr>
                  <a:cxnSpLocks/>
                </p:cNvCxnSpPr>
                <p:nvPr/>
              </p:nvCxnSpPr>
              <p:spPr bwMode="auto">
                <a:xfrm>
                  <a:off x="6101120" y="4985306"/>
                  <a:ext cx="768963" cy="93644"/>
                </a:xfrm>
                <a:prstGeom prst="line">
                  <a:avLst/>
                </a:prstGeom>
                <a:ln>
                  <a:solidFill>
                    <a:srgbClr val="5EB6E4"/>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cxnSp>
            <p:nvCxnSpPr>
              <p:cNvPr id="98" name="Straight Connector 97">
                <a:extLst>
                  <a:ext uri="{FF2B5EF4-FFF2-40B4-BE49-F238E27FC236}">
                    <a16:creationId xmlns:a16="http://schemas.microsoft.com/office/drawing/2014/main" id="{DB6A0A01-DA72-4C94-BDE0-00DEFDCA5366}"/>
                  </a:ext>
                </a:extLst>
              </p:cNvPr>
              <p:cNvCxnSpPr>
                <a:cxnSpLocks/>
              </p:cNvCxnSpPr>
              <p:nvPr/>
            </p:nvCxnSpPr>
            <p:spPr bwMode="auto">
              <a:xfrm>
                <a:off x="7848781" y="3529839"/>
                <a:ext cx="1746481" cy="168359"/>
              </a:xfrm>
              <a:prstGeom prst="line">
                <a:avLst/>
              </a:prstGeom>
              <a:ln>
                <a:solidFill>
                  <a:srgbClr val="5EB6E4"/>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cxnSp>
          <p:nvCxnSpPr>
            <p:cNvPr id="104" name="Straight Connector 103">
              <a:extLst>
                <a:ext uri="{FF2B5EF4-FFF2-40B4-BE49-F238E27FC236}">
                  <a16:creationId xmlns:a16="http://schemas.microsoft.com/office/drawing/2014/main" id="{0CC871C2-73AC-40B5-B659-F3ACEE1EE05D}"/>
                </a:ext>
              </a:extLst>
            </p:cNvPr>
            <p:cNvCxnSpPr>
              <a:cxnSpLocks/>
            </p:cNvCxnSpPr>
            <p:nvPr/>
          </p:nvCxnSpPr>
          <p:spPr bwMode="auto">
            <a:xfrm>
              <a:off x="272952" y="2974924"/>
              <a:ext cx="4877502" cy="0"/>
            </a:xfrm>
            <a:prstGeom prst="line">
              <a:avLst/>
            </a:prstGeom>
            <a:ln>
              <a:headEnd type="none" w="med" len="med"/>
              <a:tailEnd type="none" w="med" len="med"/>
            </a:ln>
            <a:effectLst>
              <a:outerShdw blurRad="50800" dist="127000" dir="2700000" algn="tl" rotWithShape="0">
                <a:prstClr val="black">
                  <a:alpha val="25000"/>
                </a:prstClr>
              </a:outerShdw>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5EC77C97-B0F2-44A9-9518-E79092793906}"/>
                </a:ext>
              </a:extLst>
            </p:cNvPr>
            <p:cNvCxnSpPr>
              <a:cxnSpLocks/>
            </p:cNvCxnSpPr>
            <p:nvPr/>
          </p:nvCxnSpPr>
          <p:spPr bwMode="auto">
            <a:xfrm>
              <a:off x="5150454" y="3326600"/>
              <a:ext cx="4470879" cy="0"/>
            </a:xfrm>
            <a:prstGeom prst="line">
              <a:avLst/>
            </a:prstGeom>
            <a:ln>
              <a:headEnd type="none" w="med" len="med"/>
              <a:tailEnd type="none" w="med" len="med"/>
            </a:ln>
            <a:effectLst>
              <a:outerShdw blurRad="50800" dist="127000" dir="2700000" algn="tl" rotWithShape="0">
                <a:prstClr val="black">
                  <a:alpha val="25000"/>
                </a:prstClr>
              </a:outerShdw>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13244C3E-3B48-4FED-9B3F-041B0254B966}"/>
                </a:ext>
              </a:extLst>
            </p:cNvPr>
            <p:cNvCxnSpPr>
              <a:cxnSpLocks/>
            </p:cNvCxnSpPr>
            <p:nvPr/>
          </p:nvCxnSpPr>
          <p:spPr bwMode="auto">
            <a:xfrm flipV="1">
              <a:off x="5165855" y="2961370"/>
              <a:ext cx="1" cy="368832"/>
            </a:xfrm>
            <a:prstGeom prst="line">
              <a:avLst/>
            </a:prstGeom>
            <a:ln>
              <a:headEnd type="none" w="med" len="med"/>
              <a:tailEnd type="none" w="med" len="med"/>
            </a:ln>
            <a:effectLst>
              <a:outerShdw blurRad="50800" dist="127000" dir="2700000" algn="tl" rotWithShape="0">
                <a:prstClr val="black">
                  <a:alpha val="25000"/>
                </a:prstClr>
              </a:outerShdw>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EE28CD69-20A9-4D64-9664-0CEF0DCCAF2D}"/>
                </a:ext>
              </a:extLst>
            </p:cNvPr>
            <p:cNvCxnSpPr>
              <a:cxnSpLocks/>
            </p:cNvCxnSpPr>
            <p:nvPr/>
          </p:nvCxnSpPr>
          <p:spPr bwMode="auto">
            <a:xfrm>
              <a:off x="2071231" y="5313805"/>
              <a:ext cx="627600" cy="0"/>
            </a:xfrm>
            <a:prstGeom prst="line">
              <a:avLst/>
            </a:prstGeom>
            <a:ln>
              <a:solidFill>
                <a:srgbClr val="5EB6E4"/>
              </a:solidFill>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sp>
          <p:nvSpPr>
            <p:cNvPr id="108" name="TextBox 107">
              <a:extLst>
                <a:ext uri="{FF2B5EF4-FFF2-40B4-BE49-F238E27FC236}">
                  <a16:creationId xmlns:a16="http://schemas.microsoft.com/office/drawing/2014/main" id="{07B4B250-67EF-4DB6-B176-5061352FED73}"/>
                </a:ext>
              </a:extLst>
            </p:cNvPr>
            <p:cNvSpPr txBox="1"/>
            <p:nvPr/>
          </p:nvSpPr>
          <p:spPr>
            <a:xfrm>
              <a:off x="2704456" y="5162625"/>
              <a:ext cx="2510308" cy="281637"/>
            </a:xfrm>
            <a:prstGeom prst="rect">
              <a:avLst/>
            </a:prstGeom>
            <a:noFill/>
          </p:spPr>
          <p:txBody>
            <a:bodyPr wrap="square" rtlCol="0">
              <a:spAutoFit/>
            </a:bodyPr>
            <a:lstStyle/>
            <a:p>
              <a:r>
                <a:rPr lang="nl-BE" sz="1083"/>
                <a:t>Average total return insurers</a:t>
              </a:r>
            </a:p>
          </p:txBody>
        </p:sp>
        <p:grpSp>
          <p:nvGrpSpPr>
            <p:cNvPr id="109" name="Group 108">
              <a:extLst>
                <a:ext uri="{FF2B5EF4-FFF2-40B4-BE49-F238E27FC236}">
                  <a16:creationId xmlns:a16="http://schemas.microsoft.com/office/drawing/2014/main" id="{7FE43D8C-8B05-420D-9C48-AB9A88BE9B31}"/>
                </a:ext>
              </a:extLst>
            </p:cNvPr>
            <p:cNvGrpSpPr/>
            <p:nvPr/>
          </p:nvGrpSpPr>
          <p:grpSpPr>
            <a:xfrm>
              <a:off x="5242443" y="4723426"/>
              <a:ext cx="3613321" cy="281637"/>
              <a:chOff x="4042028" y="5922923"/>
              <a:chExt cx="3613321" cy="281637"/>
            </a:xfrm>
          </p:grpSpPr>
          <p:cxnSp>
            <p:nvCxnSpPr>
              <p:cNvPr id="110" name="Straight Connector 109">
                <a:extLst>
                  <a:ext uri="{FF2B5EF4-FFF2-40B4-BE49-F238E27FC236}">
                    <a16:creationId xmlns:a16="http://schemas.microsoft.com/office/drawing/2014/main" id="{B69FA9F5-BC4E-4AEA-B328-906619C5F9F4}"/>
                  </a:ext>
                </a:extLst>
              </p:cNvPr>
              <p:cNvCxnSpPr>
                <a:cxnSpLocks/>
              </p:cNvCxnSpPr>
              <p:nvPr/>
            </p:nvCxnSpPr>
            <p:spPr bwMode="auto">
              <a:xfrm>
                <a:off x="4042028" y="6080122"/>
                <a:ext cx="700457" cy="0"/>
              </a:xfrm>
              <a:prstGeom prst="line">
                <a:avLst/>
              </a:prstGeom>
              <a:ln>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1" name="TextBox 110">
                <a:extLst>
                  <a:ext uri="{FF2B5EF4-FFF2-40B4-BE49-F238E27FC236}">
                    <a16:creationId xmlns:a16="http://schemas.microsoft.com/office/drawing/2014/main" id="{379B993B-6BF4-478C-9203-88CB4E4F0452}"/>
                  </a:ext>
                </a:extLst>
              </p:cNvPr>
              <p:cNvSpPr txBox="1"/>
              <p:nvPr/>
            </p:nvSpPr>
            <p:spPr>
              <a:xfrm>
                <a:off x="4777316" y="5922923"/>
                <a:ext cx="2878033" cy="281637"/>
              </a:xfrm>
              <a:prstGeom prst="rect">
                <a:avLst/>
              </a:prstGeom>
              <a:noFill/>
            </p:spPr>
            <p:txBody>
              <a:bodyPr wrap="square" rtlCol="0">
                <a:spAutoFit/>
              </a:bodyPr>
              <a:lstStyle/>
              <a:p>
                <a:r>
                  <a:rPr lang="nl-BE" sz="1083"/>
                  <a:t>WAP/LPC guarantee employer</a:t>
                </a:r>
              </a:p>
            </p:txBody>
          </p:sp>
        </p:grpSp>
        <p:cxnSp>
          <p:nvCxnSpPr>
            <p:cNvPr id="112" name="Straight Connector 111">
              <a:extLst>
                <a:ext uri="{FF2B5EF4-FFF2-40B4-BE49-F238E27FC236}">
                  <a16:creationId xmlns:a16="http://schemas.microsoft.com/office/drawing/2014/main" id="{C0C81255-43C8-4F80-B9F2-336809EF25E5}"/>
                </a:ext>
              </a:extLst>
            </p:cNvPr>
            <p:cNvCxnSpPr>
              <a:cxnSpLocks/>
            </p:cNvCxnSpPr>
            <p:nvPr/>
          </p:nvCxnSpPr>
          <p:spPr bwMode="auto">
            <a:xfrm flipV="1">
              <a:off x="229648" y="2406493"/>
              <a:ext cx="9397925" cy="77"/>
            </a:xfrm>
            <a:prstGeom prst="line">
              <a:avLst/>
            </a:prstGeom>
            <a:ln>
              <a:solidFill>
                <a:srgbClr val="C9CAC8"/>
              </a:solidFill>
              <a:headEnd type="none" w="med" len="med"/>
              <a:tailEnd type="none" w="med" len="med"/>
            </a:ln>
            <a:effectLst>
              <a:outerShdw blurRad="50800" dist="127000" dir="2700000" algn="tl" rotWithShape="0">
                <a:prstClr val="black">
                  <a:alpha val="25000"/>
                </a:prstClr>
              </a:outerShdw>
            </a:effectLst>
          </p:spPr>
          <p:style>
            <a:lnRef idx="2">
              <a:schemeClr val="accent1"/>
            </a:lnRef>
            <a:fillRef idx="0">
              <a:schemeClr val="accent1"/>
            </a:fillRef>
            <a:effectRef idx="1">
              <a:schemeClr val="accent1"/>
            </a:effectRef>
            <a:fontRef idx="minor">
              <a:schemeClr val="tx1"/>
            </a:fontRef>
          </p:style>
        </p:cxnSp>
        <p:grpSp>
          <p:nvGrpSpPr>
            <p:cNvPr id="113" name="Group 112">
              <a:extLst>
                <a:ext uri="{FF2B5EF4-FFF2-40B4-BE49-F238E27FC236}">
                  <a16:creationId xmlns:a16="http://schemas.microsoft.com/office/drawing/2014/main" id="{CB233066-75FA-42BC-91F0-816FC4228371}"/>
                </a:ext>
              </a:extLst>
            </p:cNvPr>
            <p:cNvGrpSpPr/>
            <p:nvPr/>
          </p:nvGrpSpPr>
          <p:grpSpPr>
            <a:xfrm>
              <a:off x="5249596" y="5168770"/>
              <a:ext cx="4032407" cy="281637"/>
              <a:chOff x="4042028" y="5922923"/>
              <a:chExt cx="4032407" cy="281637"/>
            </a:xfrm>
          </p:grpSpPr>
          <p:cxnSp>
            <p:nvCxnSpPr>
              <p:cNvPr id="114" name="Straight Connector 113">
                <a:extLst>
                  <a:ext uri="{FF2B5EF4-FFF2-40B4-BE49-F238E27FC236}">
                    <a16:creationId xmlns:a16="http://schemas.microsoft.com/office/drawing/2014/main" id="{2914D78B-A5FA-4A23-8855-60A1D280367B}"/>
                  </a:ext>
                </a:extLst>
              </p:cNvPr>
              <p:cNvCxnSpPr>
                <a:cxnSpLocks/>
              </p:cNvCxnSpPr>
              <p:nvPr/>
            </p:nvCxnSpPr>
            <p:spPr bwMode="auto">
              <a:xfrm>
                <a:off x="4042028" y="6080121"/>
                <a:ext cx="700457" cy="0"/>
              </a:xfrm>
              <a:prstGeom prst="line">
                <a:avLst/>
              </a:prstGeom>
              <a:ln>
                <a:solidFill>
                  <a:srgbClr val="C9CAC8"/>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5" name="TextBox 114">
                <a:extLst>
                  <a:ext uri="{FF2B5EF4-FFF2-40B4-BE49-F238E27FC236}">
                    <a16:creationId xmlns:a16="http://schemas.microsoft.com/office/drawing/2014/main" id="{A252C7C2-645C-48E4-B9E3-F3EEBEBE9B57}"/>
                  </a:ext>
                </a:extLst>
              </p:cNvPr>
              <p:cNvSpPr txBox="1"/>
              <p:nvPr/>
            </p:nvSpPr>
            <p:spPr>
              <a:xfrm>
                <a:off x="4777318" y="5922923"/>
                <a:ext cx="3297117" cy="281637"/>
              </a:xfrm>
              <a:prstGeom prst="rect">
                <a:avLst/>
              </a:prstGeom>
              <a:noFill/>
            </p:spPr>
            <p:txBody>
              <a:bodyPr wrap="square" rtlCol="0">
                <a:spAutoFit/>
              </a:bodyPr>
              <a:lstStyle/>
              <a:p>
                <a:r>
                  <a:rPr lang="nl-BE" sz="1083"/>
                  <a:t>Average return OFP 15 years (5,64%)</a:t>
                </a:r>
              </a:p>
            </p:txBody>
          </p:sp>
        </p:grpSp>
        <p:sp>
          <p:nvSpPr>
            <p:cNvPr id="116" name="TextBox 115">
              <a:extLst>
                <a:ext uri="{FF2B5EF4-FFF2-40B4-BE49-F238E27FC236}">
                  <a16:creationId xmlns:a16="http://schemas.microsoft.com/office/drawing/2014/main" id="{E5ED96EA-FCE6-441A-889C-D818DBB7DAC8}"/>
                </a:ext>
              </a:extLst>
            </p:cNvPr>
            <p:cNvSpPr txBox="1"/>
            <p:nvPr/>
          </p:nvSpPr>
          <p:spPr>
            <a:xfrm>
              <a:off x="4250437" y="1434957"/>
              <a:ext cx="4541457" cy="535520"/>
            </a:xfrm>
            <a:prstGeom prst="rect">
              <a:avLst/>
            </a:prstGeom>
            <a:noFill/>
          </p:spPr>
          <p:txBody>
            <a:bodyPr wrap="none" rtlCol="0">
              <a:spAutoFit/>
            </a:bodyPr>
            <a:lstStyle/>
            <a:p>
              <a:r>
                <a:rPr lang="nl-BE" sz="2600">
                  <a:solidFill>
                    <a:schemeClr val="bg1"/>
                  </a:solidFill>
                </a:rPr>
                <a:t>OLO 15 years (2010-2020)</a:t>
              </a:r>
            </a:p>
          </p:txBody>
        </p:sp>
        <p:sp>
          <p:nvSpPr>
            <p:cNvPr id="117" name="TextBox 116">
              <a:extLst>
                <a:ext uri="{FF2B5EF4-FFF2-40B4-BE49-F238E27FC236}">
                  <a16:creationId xmlns:a16="http://schemas.microsoft.com/office/drawing/2014/main" id="{4EA2B1F6-E4FA-4161-A43A-A6EE9DDF61E5}"/>
                </a:ext>
              </a:extLst>
            </p:cNvPr>
            <p:cNvSpPr txBox="1"/>
            <p:nvPr/>
          </p:nvSpPr>
          <p:spPr>
            <a:xfrm>
              <a:off x="1513057" y="5587001"/>
              <a:ext cx="6882471" cy="299509"/>
            </a:xfrm>
            <a:prstGeom prst="rect">
              <a:avLst/>
            </a:prstGeom>
            <a:noFill/>
            <a:ln>
              <a:solidFill>
                <a:schemeClr val="tx1"/>
              </a:solidFill>
            </a:ln>
          </p:spPr>
          <p:txBody>
            <a:bodyPr wrap="square" rtlCol="0">
              <a:spAutoFit/>
            </a:bodyPr>
            <a:lstStyle/>
            <a:p>
              <a:r>
                <a:rPr lang="nl-BE" sz="1192"/>
                <a:t>Government bonds at 27/11/2020: -0,36% (10 years), -0,11% (15 years); 0,31% (30 years)</a:t>
              </a:r>
            </a:p>
          </p:txBody>
        </p:sp>
      </p:grpSp>
      <p:sp>
        <p:nvSpPr>
          <p:cNvPr id="41" name="Right Arrow 4">
            <a:hlinkClick r:id="" action="ppaction://hlinkshowjump?jump=nextslide"/>
            <a:extLst>
              <a:ext uri="{FF2B5EF4-FFF2-40B4-BE49-F238E27FC236}">
                <a16:creationId xmlns:a16="http://schemas.microsoft.com/office/drawing/2014/main" id="{D9D459E8-23FA-4396-8925-5047E7613332}"/>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42" name="Right Arrow 5">
            <a:hlinkClick r:id="" action="ppaction://hlinkshowjump?jump=previousslide"/>
            <a:extLst>
              <a:ext uri="{FF2B5EF4-FFF2-40B4-BE49-F238E27FC236}">
                <a16:creationId xmlns:a16="http://schemas.microsoft.com/office/drawing/2014/main" id="{BE5F37F4-161D-46A5-8E9D-9A1B8FF1B067}"/>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189103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Impact of Solvency II on Branch 21 returns</a:t>
            </a:r>
          </a:p>
        </p:txBody>
      </p:sp>
      <p:pic>
        <p:nvPicPr>
          <p:cNvPr id="7" name="Afbeelding 7">
            <a:extLst>
              <a:ext uri="{FF2B5EF4-FFF2-40B4-BE49-F238E27FC236}">
                <a16:creationId xmlns:a16="http://schemas.microsoft.com/office/drawing/2014/main" id="{E4954D6F-DFB8-44C4-8FCA-554D1042B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1592" y="1343975"/>
            <a:ext cx="1204843" cy="1220908"/>
          </a:xfrm>
          <a:prstGeom prst="rect">
            <a:avLst/>
          </a:prstGeom>
        </p:spPr>
      </p:pic>
      <p:sp>
        <p:nvSpPr>
          <p:cNvPr id="11" name="Pfeil: nach rechts 10">
            <a:extLst>
              <a:ext uri="{FF2B5EF4-FFF2-40B4-BE49-F238E27FC236}">
                <a16:creationId xmlns:a16="http://schemas.microsoft.com/office/drawing/2014/main" id="{5F982CD7-D8CC-4E62-9DF7-05CFC1EC719B}"/>
              </a:ext>
            </a:extLst>
          </p:cNvPr>
          <p:cNvSpPr/>
          <p:nvPr/>
        </p:nvSpPr>
        <p:spPr>
          <a:xfrm rot="3600000">
            <a:off x="5890600" y="3105798"/>
            <a:ext cx="863488" cy="398964"/>
          </a:xfrm>
          <a:prstGeom prst="rightArrow">
            <a:avLst/>
          </a:prstGeom>
          <a:solidFill>
            <a:srgbClr val="D2E5F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19689" tIns="79793" rIns="119689" bIns="79793"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sp>
        <p:nvSpPr>
          <p:cNvPr id="15" name="Pfeil: nach links 14">
            <a:extLst>
              <a:ext uri="{FF2B5EF4-FFF2-40B4-BE49-F238E27FC236}">
                <a16:creationId xmlns:a16="http://schemas.microsoft.com/office/drawing/2014/main" id="{557F9040-D4D8-47C2-B39F-9B7782BF11AB}"/>
              </a:ext>
            </a:extLst>
          </p:cNvPr>
          <p:cNvSpPr/>
          <p:nvPr/>
        </p:nvSpPr>
        <p:spPr>
          <a:xfrm rot="18000000">
            <a:off x="3145916" y="3108555"/>
            <a:ext cx="885164" cy="398964"/>
          </a:xfrm>
          <a:prstGeom prst="leftArrow">
            <a:avLst/>
          </a:prstGeom>
          <a:solidFill>
            <a:srgbClr val="D2E5F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19689" tIns="79793" rIns="119689" bIns="79793"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sp>
        <p:nvSpPr>
          <p:cNvPr id="35" name="Freihandform: Form 34">
            <a:extLst>
              <a:ext uri="{FF2B5EF4-FFF2-40B4-BE49-F238E27FC236}">
                <a16:creationId xmlns:a16="http://schemas.microsoft.com/office/drawing/2014/main" id="{3324BC4E-FDF1-4024-A412-1ACA0F891528}"/>
              </a:ext>
            </a:extLst>
          </p:cNvPr>
          <p:cNvSpPr/>
          <p:nvPr/>
        </p:nvSpPr>
        <p:spPr>
          <a:xfrm>
            <a:off x="2722756" y="1555214"/>
            <a:ext cx="4460488" cy="1249570"/>
          </a:xfrm>
          <a:custGeom>
            <a:avLst/>
            <a:gdLst>
              <a:gd name="connsiteX0" fmla="*/ 0 w 2012156"/>
              <a:gd name="connsiteY0" fmla="*/ 0 h 3623399"/>
              <a:gd name="connsiteX1" fmla="*/ 2012156 w 2012156"/>
              <a:gd name="connsiteY1" fmla="*/ 0 h 3623399"/>
              <a:gd name="connsiteX2" fmla="*/ 2012156 w 2012156"/>
              <a:gd name="connsiteY2" fmla="*/ 3623399 h 3623399"/>
              <a:gd name="connsiteX3" fmla="*/ 0 w 2012156"/>
              <a:gd name="connsiteY3" fmla="*/ 3623399 h 3623399"/>
              <a:gd name="connsiteX4" fmla="*/ 0 w 2012156"/>
              <a:gd name="connsiteY4" fmla="*/ 0 h 3623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56" h="3623399">
                <a:moveTo>
                  <a:pt x="0" y="0"/>
                </a:moveTo>
                <a:lnTo>
                  <a:pt x="2012156" y="0"/>
                </a:lnTo>
                <a:lnTo>
                  <a:pt x="2012156" y="3623399"/>
                </a:lnTo>
                <a:lnTo>
                  <a:pt x="0" y="3623399"/>
                </a:lnTo>
                <a:lnTo>
                  <a:pt x="0" y="0"/>
                </a:lnTo>
                <a:close/>
              </a:path>
            </a:pathLst>
          </a:custGeom>
          <a:solidFill>
            <a:srgbClr val="D2E5F5">
              <a:alpha val="90000"/>
            </a:srgbClr>
          </a:solidFill>
          <a:ln>
            <a:solidFill>
              <a:srgbClr val="D2E5F5">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72000" bIns="160020" numCol="1" spcCol="1270" anchor="t" anchorCtr="0">
            <a:noAutofit/>
          </a:bodyPr>
          <a:lstStyle/>
          <a:p>
            <a:pPr marL="228600" lvl="1" indent="-228600" algn="l" defTabSz="889000">
              <a:lnSpc>
                <a:spcPct val="90000"/>
              </a:lnSpc>
              <a:spcBef>
                <a:spcPct val="0"/>
              </a:spcBef>
              <a:spcAft>
                <a:spcPct val="15000"/>
              </a:spcAft>
              <a:buChar char="•"/>
            </a:pPr>
            <a:r>
              <a:rPr lang="en-US" sz="1400" kern="1200" dirty="0"/>
              <a:t>Adjustment of investment policy</a:t>
            </a:r>
          </a:p>
          <a:p>
            <a:pPr marL="228600" lvl="1" indent="-228600" algn="l" defTabSz="889000">
              <a:lnSpc>
                <a:spcPct val="90000"/>
              </a:lnSpc>
              <a:spcBef>
                <a:spcPct val="0"/>
              </a:spcBef>
              <a:spcAft>
                <a:spcPct val="15000"/>
              </a:spcAft>
              <a:buChar char="•"/>
            </a:pPr>
            <a:r>
              <a:rPr lang="en-US" sz="1400" kern="1200" dirty="0"/>
              <a:t>Investments in governments bonds</a:t>
            </a:r>
          </a:p>
          <a:p>
            <a:pPr marL="228600" lvl="1" indent="-228600" algn="l" defTabSz="889000">
              <a:lnSpc>
                <a:spcPct val="90000"/>
              </a:lnSpc>
              <a:spcBef>
                <a:spcPct val="0"/>
              </a:spcBef>
              <a:spcAft>
                <a:spcPct val="15000"/>
              </a:spcAft>
              <a:buChar char="•"/>
            </a:pPr>
            <a:r>
              <a:rPr lang="en-US" sz="1400" kern="1200" dirty="0"/>
              <a:t>Investments in equities and other assets</a:t>
            </a:r>
          </a:p>
          <a:p>
            <a:pPr marL="228600" lvl="1" indent="-228600" algn="l" defTabSz="889000">
              <a:lnSpc>
                <a:spcPct val="90000"/>
              </a:lnSpc>
              <a:spcBef>
                <a:spcPct val="0"/>
              </a:spcBef>
              <a:spcAft>
                <a:spcPct val="15000"/>
              </a:spcAft>
              <a:buChar char="•"/>
            </a:pPr>
            <a:r>
              <a:rPr lang="en-US" sz="1400" kern="1200" dirty="0"/>
              <a:t>Future return</a:t>
            </a:r>
          </a:p>
          <a:p>
            <a:pPr marL="228600" lvl="1" indent="-228600" algn="l" defTabSz="889000">
              <a:lnSpc>
                <a:spcPct val="90000"/>
              </a:lnSpc>
              <a:spcBef>
                <a:spcPct val="0"/>
              </a:spcBef>
              <a:spcAft>
                <a:spcPct val="15000"/>
              </a:spcAft>
              <a:buChar char="•"/>
            </a:pPr>
            <a:r>
              <a:rPr lang="en-US" sz="1400" dirty="0"/>
              <a:t>Estimated return for Branch 21 next 15 years: &lt;1%</a:t>
            </a:r>
            <a:endParaRPr lang="en-US" sz="1400" kern="1200" dirty="0"/>
          </a:p>
        </p:txBody>
      </p:sp>
      <p:sp>
        <p:nvSpPr>
          <p:cNvPr id="6" name="Arrow: Up 5">
            <a:extLst>
              <a:ext uri="{FF2B5EF4-FFF2-40B4-BE49-F238E27FC236}">
                <a16:creationId xmlns:a16="http://schemas.microsoft.com/office/drawing/2014/main" id="{4CC4B11C-35B4-4D17-AAE0-459CA5642D9B}"/>
              </a:ext>
            </a:extLst>
          </p:cNvPr>
          <p:cNvSpPr/>
          <p:nvPr/>
        </p:nvSpPr>
        <p:spPr bwMode="auto">
          <a:xfrm rot="9122261">
            <a:off x="6261682" y="2073975"/>
            <a:ext cx="159051" cy="243002"/>
          </a:xfrm>
          <a:prstGeom prst="up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nl-BE" sz="2600"/>
          </a:p>
        </p:txBody>
      </p:sp>
      <p:sp>
        <p:nvSpPr>
          <p:cNvPr id="34" name="Freihandform: Form 33">
            <a:extLst>
              <a:ext uri="{FF2B5EF4-FFF2-40B4-BE49-F238E27FC236}">
                <a16:creationId xmlns:a16="http://schemas.microsoft.com/office/drawing/2014/main" id="{17D50EC1-A0C3-4F2C-AAD5-7D235CAF87EA}"/>
              </a:ext>
            </a:extLst>
          </p:cNvPr>
          <p:cNvSpPr/>
          <p:nvPr/>
        </p:nvSpPr>
        <p:spPr>
          <a:xfrm>
            <a:off x="2722756" y="1124287"/>
            <a:ext cx="4460488" cy="439376"/>
          </a:xfrm>
          <a:custGeom>
            <a:avLst/>
            <a:gdLst>
              <a:gd name="connsiteX0" fmla="*/ 0 w 2012156"/>
              <a:gd name="connsiteY0" fmla="*/ 0 h 690431"/>
              <a:gd name="connsiteX1" fmla="*/ 2012156 w 2012156"/>
              <a:gd name="connsiteY1" fmla="*/ 0 h 690431"/>
              <a:gd name="connsiteX2" fmla="*/ 2012156 w 2012156"/>
              <a:gd name="connsiteY2" fmla="*/ 690431 h 690431"/>
              <a:gd name="connsiteX3" fmla="*/ 0 w 2012156"/>
              <a:gd name="connsiteY3" fmla="*/ 690431 h 690431"/>
              <a:gd name="connsiteX4" fmla="*/ 0 w 2012156"/>
              <a:gd name="connsiteY4" fmla="*/ 0 h 690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56" h="690431">
                <a:moveTo>
                  <a:pt x="0" y="0"/>
                </a:moveTo>
                <a:lnTo>
                  <a:pt x="2012156" y="0"/>
                </a:lnTo>
                <a:lnTo>
                  <a:pt x="2012156" y="690431"/>
                </a:lnTo>
                <a:lnTo>
                  <a:pt x="0" y="690431"/>
                </a:lnTo>
                <a:lnTo>
                  <a:pt x="0" y="0"/>
                </a:lnTo>
                <a:close/>
              </a:path>
            </a:pathLst>
          </a:custGeom>
          <a:solidFill>
            <a:srgbClr val="5EB6E4"/>
          </a:solidFill>
          <a:ln>
            <a:solidFill>
              <a:srgbClr val="5EB6E4"/>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Insurance companies</a:t>
            </a:r>
          </a:p>
        </p:txBody>
      </p:sp>
      <p:sp>
        <p:nvSpPr>
          <p:cNvPr id="5" name="Arrow: Up 2">
            <a:extLst>
              <a:ext uri="{FF2B5EF4-FFF2-40B4-BE49-F238E27FC236}">
                <a16:creationId xmlns:a16="http://schemas.microsoft.com/office/drawing/2014/main" id="{E8AE9650-321A-4729-A8CF-63C9A57E884F}"/>
              </a:ext>
            </a:extLst>
          </p:cNvPr>
          <p:cNvSpPr/>
          <p:nvPr/>
        </p:nvSpPr>
        <p:spPr bwMode="auto">
          <a:xfrm rot="1605922">
            <a:off x="5831183" y="1855490"/>
            <a:ext cx="151413" cy="232926"/>
          </a:xfrm>
          <a:prstGeom prst="up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nl-BE" sz="2600"/>
          </a:p>
        </p:txBody>
      </p:sp>
      <p:sp>
        <p:nvSpPr>
          <p:cNvPr id="37" name="Freihandform: Form 36">
            <a:extLst>
              <a:ext uri="{FF2B5EF4-FFF2-40B4-BE49-F238E27FC236}">
                <a16:creationId xmlns:a16="http://schemas.microsoft.com/office/drawing/2014/main" id="{FD9C32FD-16A0-4BE8-A295-678103E8ABB8}"/>
              </a:ext>
            </a:extLst>
          </p:cNvPr>
          <p:cNvSpPr/>
          <p:nvPr/>
        </p:nvSpPr>
        <p:spPr>
          <a:xfrm>
            <a:off x="1214303" y="4248148"/>
            <a:ext cx="3007897" cy="828000"/>
          </a:xfrm>
          <a:custGeom>
            <a:avLst/>
            <a:gdLst>
              <a:gd name="connsiteX0" fmla="*/ 0 w 2012156"/>
              <a:gd name="connsiteY0" fmla="*/ 0 h 3623399"/>
              <a:gd name="connsiteX1" fmla="*/ 2012156 w 2012156"/>
              <a:gd name="connsiteY1" fmla="*/ 0 h 3623399"/>
              <a:gd name="connsiteX2" fmla="*/ 2012156 w 2012156"/>
              <a:gd name="connsiteY2" fmla="*/ 3623399 h 3623399"/>
              <a:gd name="connsiteX3" fmla="*/ 0 w 2012156"/>
              <a:gd name="connsiteY3" fmla="*/ 3623399 h 3623399"/>
              <a:gd name="connsiteX4" fmla="*/ 0 w 2012156"/>
              <a:gd name="connsiteY4" fmla="*/ 0 h 3623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56" h="3623399">
                <a:moveTo>
                  <a:pt x="0" y="0"/>
                </a:moveTo>
                <a:lnTo>
                  <a:pt x="2012156" y="0"/>
                </a:lnTo>
                <a:lnTo>
                  <a:pt x="2012156" y="3623399"/>
                </a:lnTo>
                <a:lnTo>
                  <a:pt x="0" y="3623399"/>
                </a:lnTo>
                <a:lnTo>
                  <a:pt x="0" y="0"/>
                </a:lnTo>
                <a:close/>
              </a:path>
            </a:pathLst>
          </a:custGeom>
          <a:solidFill>
            <a:srgbClr val="D2E5F5">
              <a:alpha val="90000"/>
            </a:srgbClr>
          </a:solidFill>
          <a:ln>
            <a:solidFill>
              <a:srgbClr val="D2E5F5">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1400" kern="1200" dirty="0"/>
              <a:t>Certainty of underfunding</a:t>
            </a:r>
          </a:p>
          <a:p>
            <a:pPr marL="228600" lvl="1" indent="-228600" algn="l" defTabSz="889000">
              <a:lnSpc>
                <a:spcPct val="90000"/>
              </a:lnSpc>
              <a:spcBef>
                <a:spcPct val="0"/>
              </a:spcBef>
              <a:spcAft>
                <a:spcPct val="15000"/>
              </a:spcAft>
              <a:buChar char="•"/>
            </a:pPr>
            <a:r>
              <a:rPr lang="en-US" sz="1400" dirty="0"/>
              <a:t>Growing underfunding over time</a:t>
            </a:r>
            <a:endParaRPr lang="en-US" sz="1400" kern="1200" dirty="0"/>
          </a:p>
        </p:txBody>
      </p:sp>
      <p:sp>
        <p:nvSpPr>
          <p:cNvPr id="14" name="Rechteck 13">
            <a:extLst>
              <a:ext uri="{FF2B5EF4-FFF2-40B4-BE49-F238E27FC236}">
                <a16:creationId xmlns:a16="http://schemas.microsoft.com/office/drawing/2014/main" id="{D93696B3-252F-469E-808E-FDE1ABB875F8}"/>
              </a:ext>
            </a:extLst>
          </p:cNvPr>
          <p:cNvSpPr/>
          <p:nvPr/>
        </p:nvSpPr>
        <p:spPr>
          <a:xfrm>
            <a:off x="1219390" y="3782692"/>
            <a:ext cx="3007898" cy="439376"/>
          </a:xfrm>
          <a:prstGeom prst="rect">
            <a:avLst/>
          </a:prstGeom>
          <a:solidFill>
            <a:srgbClr val="5EB6E4"/>
          </a:solidFill>
          <a:ln>
            <a:solidFill>
              <a:srgbClr val="5EB6E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207" tIns="117207" rIns="117207" bIns="117207" numCol="1" spcCol="1270" anchor="ctr" anchorCtr="0">
            <a:noAutofit/>
          </a:bodyPr>
          <a:lstStyle/>
          <a:p>
            <a:pPr marL="0" lvl="0" indent="0" algn="ctr" defTabSz="977900">
              <a:lnSpc>
                <a:spcPct val="90000"/>
              </a:lnSpc>
              <a:spcBef>
                <a:spcPct val="0"/>
              </a:spcBef>
              <a:spcAft>
                <a:spcPct val="35000"/>
              </a:spcAft>
              <a:buNone/>
            </a:pPr>
            <a:r>
              <a:rPr lang="en-US" sz="2000" kern="1200" dirty="0"/>
              <a:t>Employers</a:t>
            </a:r>
          </a:p>
        </p:txBody>
      </p:sp>
      <p:sp>
        <p:nvSpPr>
          <p:cNvPr id="12" name="Rechteck 11">
            <a:extLst>
              <a:ext uri="{FF2B5EF4-FFF2-40B4-BE49-F238E27FC236}">
                <a16:creationId xmlns:a16="http://schemas.microsoft.com/office/drawing/2014/main" id="{A88981E6-96B1-4843-9AA8-E632587CB689}"/>
              </a:ext>
            </a:extLst>
          </p:cNvPr>
          <p:cNvSpPr/>
          <p:nvPr/>
        </p:nvSpPr>
        <p:spPr>
          <a:xfrm>
            <a:off x="5683799" y="3763448"/>
            <a:ext cx="3007898" cy="439376"/>
          </a:xfrm>
          <a:prstGeom prst="rect">
            <a:avLst/>
          </a:prstGeom>
          <a:solidFill>
            <a:srgbClr val="5EB6E4"/>
          </a:solidFill>
          <a:ln>
            <a:solidFill>
              <a:srgbClr val="5EB6E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207" tIns="117207" rIns="117207" bIns="117207" numCol="1" spcCol="1270" anchor="ctr" anchorCtr="0">
            <a:noAutofit/>
          </a:bodyPr>
          <a:lstStyle/>
          <a:p>
            <a:pPr marL="0" lvl="0" indent="0" algn="ctr" defTabSz="977900">
              <a:lnSpc>
                <a:spcPct val="90000"/>
              </a:lnSpc>
              <a:spcBef>
                <a:spcPct val="0"/>
              </a:spcBef>
              <a:spcAft>
                <a:spcPct val="35000"/>
              </a:spcAft>
              <a:buNone/>
            </a:pPr>
            <a:r>
              <a:rPr lang="en-US" sz="2000" kern="1200" dirty="0"/>
              <a:t>Employees</a:t>
            </a:r>
          </a:p>
        </p:txBody>
      </p:sp>
      <p:sp>
        <p:nvSpPr>
          <p:cNvPr id="38" name="Rechteck 37">
            <a:extLst>
              <a:ext uri="{FF2B5EF4-FFF2-40B4-BE49-F238E27FC236}">
                <a16:creationId xmlns:a16="http://schemas.microsoft.com/office/drawing/2014/main" id="{ACC568C9-0E71-494A-926D-1F96691421A2}"/>
              </a:ext>
            </a:extLst>
          </p:cNvPr>
          <p:cNvSpPr/>
          <p:nvPr/>
        </p:nvSpPr>
        <p:spPr>
          <a:xfrm>
            <a:off x="5683799" y="4202825"/>
            <a:ext cx="3007898" cy="828000"/>
          </a:xfrm>
          <a:prstGeom prst="rect">
            <a:avLst/>
          </a:prstGeom>
          <a:solidFill>
            <a:srgbClr val="D2E5F5">
              <a:alpha val="90000"/>
            </a:srgbClr>
          </a:solidFill>
          <a:ln>
            <a:solidFill>
              <a:srgbClr val="D2E5F5"/>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1400" kern="1200" dirty="0"/>
              <a:t>Lower lump sums may not even grow with inflation (long-term ECB target: 2%)</a:t>
            </a:r>
          </a:p>
        </p:txBody>
      </p:sp>
      <p:sp>
        <p:nvSpPr>
          <p:cNvPr id="42" name="Textfeld 41">
            <a:extLst>
              <a:ext uri="{FF2B5EF4-FFF2-40B4-BE49-F238E27FC236}">
                <a16:creationId xmlns:a16="http://schemas.microsoft.com/office/drawing/2014/main" id="{E3EF09D6-7225-417D-B7ED-B4B9813D7FE1}"/>
              </a:ext>
            </a:extLst>
          </p:cNvPr>
          <p:cNvSpPr txBox="1"/>
          <p:nvPr/>
        </p:nvSpPr>
        <p:spPr>
          <a:xfrm>
            <a:off x="1214305" y="5310912"/>
            <a:ext cx="7477392" cy="307777"/>
          </a:xfrm>
          <a:prstGeom prst="rect">
            <a:avLst/>
          </a:prstGeom>
          <a:noFill/>
          <a:ln>
            <a:solidFill>
              <a:schemeClr val="tx1"/>
            </a:solidFill>
          </a:ln>
        </p:spPr>
        <p:txBody>
          <a:bodyPr wrap="square" rtlCol="0">
            <a:spAutoFit/>
          </a:bodyPr>
          <a:lstStyle/>
          <a:p>
            <a:pPr algn="ctr"/>
            <a:r>
              <a:rPr lang="en-US" sz="1400" dirty="0"/>
              <a:t>Employers need to rethink the use of Branch 21.</a:t>
            </a:r>
          </a:p>
        </p:txBody>
      </p:sp>
      <p:sp>
        <p:nvSpPr>
          <p:cNvPr id="18" name="Arrow: Up 5">
            <a:extLst>
              <a:ext uri="{FF2B5EF4-FFF2-40B4-BE49-F238E27FC236}">
                <a16:creationId xmlns:a16="http://schemas.microsoft.com/office/drawing/2014/main" id="{23E6DBD1-7308-4AEA-8A03-73D624370088}"/>
              </a:ext>
            </a:extLst>
          </p:cNvPr>
          <p:cNvSpPr/>
          <p:nvPr/>
        </p:nvSpPr>
        <p:spPr bwMode="auto">
          <a:xfrm rot="9122261">
            <a:off x="4142675" y="2320901"/>
            <a:ext cx="159051" cy="243002"/>
          </a:xfrm>
          <a:prstGeom prst="up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nl-BE" sz="2600"/>
          </a:p>
        </p:txBody>
      </p:sp>
      <p:sp>
        <p:nvSpPr>
          <p:cNvPr id="19" name="Right Arrow 4">
            <a:hlinkClick r:id="" action="ppaction://hlinkshowjump?jump=nextslide"/>
            <a:extLst>
              <a:ext uri="{FF2B5EF4-FFF2-40B4-BE49-F238E27FC236}">
                <a16:creationId xmlns:a16="http://schemas.microsoft.com/office/drawing/2014/main" id="{000A50C8-7724-44F8-8158-BC1142B9F534}"/>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20" name="Right Arrow 5">
            <a:hlinkClick r:id="" action="ppaction://hlinkshowjump?jump=previousslide"/>
            <a:extLst>
              <a:ext uri="{FF2B5EF4-FFF2-40B4-BE49-F238E27FC236}">
                <a16:creationId xmlns:a16="http://schemas.microsoft.com/office/drawing/2014/main" id="{73076D3A-3CDA-41D5-8728-26158DB9A6C1}"/>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546783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Estimated return Branch 23 and pension funds in next 15 years</a:t>
            </a:r>
            <a:endParaRPr lang="en-IN" dirty="0"/>
          </a:p>
        </p:txBody>
      </p:sp>
      <p:graphicFrame>
        <p:nvGraphicFramePr>
          <p:cNvPr id="5" name="Table 4"/>
          <p:cNvGraphicFramePr>
            <a:graphicFrameLocks noGrp="1"/>
          </p:cNvGraphicFramePr>
          <p:nvPr>
            <p:extLst>
              <p:ext uri="{D42A27DB-BD31-4B8C-83A1-F6EECF244321}">
                <p14:modId xmlns:p14="http://schemas.microsoft.com/office/powerpoint/2010/main" val="1011726078"/>
              </p:ext>
            </p:extLst>
          </p:nvPr>
        </p:nvGraphicFramePr>
        <p:xfrm>
          <a:off x="495300" y="1522986"/>
          <a:ext cx="8915403" cy="2008715"/>
        </p:xfrm>
        <a:graphic>
          <a:graphicData uri="http://schemas.openxmlformats.org/drawingml/2006/table">
            <a:tbl>
              <a:tblPr firstRow="1" bandRow="1">
                <a:tableStyleId>{8EC20E35-A176-4012-BC5E-935CFFF8708E}</a:tableStyleId>
              </a:tblPr>
              <a:tblGrid>
                <a:gridCol w="2971801">
                  <a:extLst>
                    <a:ext uri="{9D8B030D-6E8A-4147-A177-3AD203B41FA5}">
                      <a16:colId xmlns:a16="http://schemas.microsoft.com/office/drawing/2014/main" val="20000"/>
                    </a:ext>
                  </a:extLst>
                </a:gridCol>
                <a:gridCol w="2971801">
                  <a:extLst>
                    <a:ext uri="{9D8B030D-6E8A-4147-A177-3AD203B41FA5}">
                      <a16:colId xmlns:a16="http://schemas.microsoft.com/office/drawing/2014/main" val="20001"/>
                    </a:ext>
                  </a:extLst>
                </a:gridCol>
                <a:gridCol w="2971801">
                  <a:extLst>
                    <a:ext uri="{9D8B030D-6E8A-4147-A177-3AD203B41FA5}">
                      <a16:colId xmlns:a16="http://schemas.microsoft.com/office/drawing/2014/main" val="20002"/>
                    </a:ext>
                  </a:extLst>
                </a:gridCol>
              </a:tblGrid>
              <a:tr h="401743">
                <a:tc>
                  <a:txBody>
                    <a:bodyPr/>
                    <a:lstStyle/>
                    <a:p>
                      <a:endParaRPr lang="en-GB" sz="1500" noProof="0" dirty="0"/>
                    </a:p>
                  </a:txBody>
                  <a:tcPr marL="99060" marR="99060" marT="49530" marB="49530">
                    <a:solidFill>
                      <a:srgbClr val="58585A"/>
                    </a:solidFill>
                  </a:tcPr>
                </a:tc>
                <a:tc gridSpan="2">
                  <a:txBody>
                    <a:bodyPr/>
                    <a:lstStyle/>
                    <a:p>
                      <a:pPr algn="ctr"/>
                      <a:r>
                        <a:rPr lang="en-GB" sz="1500" noProof="0" dirty="0"/>
                        <a:t>Expected return (volatility) next 15 years</a:t>
                      </a:r>
                    </a:p>
                  </a:txBody>
                  <a:tcPr marL="99060" marR="99060" marT="49530" marB="49530" anchor="ctr">
                    <a:solidFill>
                      <a:srgbClr val="58585A"/>
                    </a:solidFill>
                  </a:tcPr>
                </a:tc>
                <a:tc hMerge="1">
                  <a:txBody>
                    <a:bodyPr/>
                    <a:lstStyle/>
                    <a:p>
                      <a:endParaRPr lang="fr-FR"/>
                    </a:p>
                  </a:txBody>
                  <a:tcPr/>
                </a:tc>
                <a:extLst>
                  <a:ext uri="{0D108BD9-81ED-4DB2-BD59-A6C34878D82A}">
                    <a16:rowId xmlns:a16="http://schemas.microsoft.com/office/drawing/2014/main" val="10000"/>
                  </a:ext>
                </a:extLst>
              </a:tr>
              <a:tr h="401743">
                <a:tc>
                  <a:txBody>
                    <a:bodyPr/>
                    <a:lstStyle/>
                    <a:p>
                      <a:endParaRPr lang="en-GB" sz="1500" noProof="0" dirty="0"/>
                    </a:p>
                  </a:txBody>
                  <a:tcPr marL="99060" marR="99060" marT="49530" marB="49530"/>
                </a:tc>
                <a:tc>
                  <a:txBody>
                    <a:bodyPr/>
                    <a:lstStyle/>
                    <a:p>
                      <a:pPr algn="ctr"/>
                      <a:r>
                        <a:rPr lang="en-GB" sz="1500" noProof="0" dirty="0"/>
                        <a:t>Branch 23</a:t>
                      </a:r>
                    </a:p>
                  </a:txBody>
                  <a:tcPr marL="99060" marR="99060" marT="49530" marB="49530"/>
                </a:tc>
                <a:tc>
                  <a:txBody>
                    <a:bodyPr/>
                    <a:lstStyle/>
                    <a:p>
                      <a:pPr algn="ctr"/>
                      <a:r>
                        <a:rPr lang="en-GB" sz="1500" noProof="0" dirty="0"/>
                        <a:t>Pension fund (OFP)</a:t>
                      </a:r>
                    </a:p>
                  </a:txBody>
                  <a:tcPr marL="99060" marR="99060" marT="49530" marB="49530"/>
                </a:tc>
                <a:extLst>
                  <a:ext uri="{0D108BD9-81ED-4DB2-BD59-A6C34878D82A}">
                    <a16:rowId xmlns:a16="http://schemas.microsoft.com/office/drawing/2014/main" val="10001"/>
                  </a:ext>
                </a:extLst>
              </a:tr>
              <a:tr h="401743">
                <a:tc>
                  <a:txBody>
                    <a:bodyPr/>
                    <a:lstStyle/>
                    <a:p>
                      <a:r>
                        <a:rPr lang="en-GB" sz="1500" noProof="0" dirty="0"/>
                        <a:t>65% Fixed Income / 35% Equity</a:t>
                      </a:r>
                    </a:p>
                  </a:txBody>
                  <a:tcPr marL="99060" marR="99060" marT="49530" marB="49530"/>
                </a:tc>
                <a:tc>
                  <a:txBody>
                    <a:bodyPr/>
                    <a:lstStyle/>
                    <a:p>
                      <a:pPr marL="0" algn="ctr" defTabSz="914400" rtl="0" eaLnBrk="1" latinLnBrk="0" hangingPunct="1"/>
                      <a:r>
                        <a:rPr lang="en-GB" sz="1500" kern="1200" noProof="0" dirty="0"/>
                        <a:t>2.4% (9.7%)</a:t>
                      </a:r>
                      <a:endParaRPr lang="en-GB" sz="1500" kern="1200" noProof="0" dirty="0">
                        <a:solidFill>
                          <a:srgbClr val="0083A9"/>
                        </a:solidFill>
                        <a:latin typeface="+mn-lt"/>
                        <a:ea typeface="+mn-ea"/>
                        <a:cs typeface="+mn-cs"/>
                      </a:endParaRPr>
                    </a:p>
                  </a:txBody>
                  <a:tcPr marL="99060" marR="99060" marT="49530" marB="49530"/>
                </a:tc>
                <a:tc>
                  <a:txBody>
                    <a:bodyPr/>
                    <a:lstStyle/>
                    <a:p>
                      <a:pPr marL="0" algn="ctr" defTabSz="914400" rtl="0" eaLnBrk="1" latinLnBrk="0" hangingPunct="1"/>
                      <a:r>
                        <a:rPr lang="en-GB" sz="1500" kern="1200" noProof="0" dirty="0"/>
                        <a:t>2.9% (9.7%)</a:t>
                      </a:r>
                      <a:endParaRPr lang="en-GB" sz="1500" kern="1200" noProof="0" dirty="0">
                        <a:solidFill>
                          <a:srgbClr val="0083A9"/>
                        </a:solidFill>
                        <a:latin typeface="+mn-lt"/>
                        <a:ea typeface="+mn-ea"/>
                        <a:cs typeface="+mn-cs"/>
                      </a:endParaRPr>
                    </a:p>
                  </a:txBody>
                  <a:tcPr marL="99060" marR="99060" marT="49530" marB="49530"/>
                </a:tc>
                <a:extLst>
                  <a:ext uri="{0D108BD9-81ED-4DB2-BD59-A6C34878D82A}">
                    <a16:rowId xmlns:a16="http://schemas.microsoft.com/office/drawing/2014/main" val="10002"/>
                  </a:ext>
                </a:extLst>
              </a:tr>
              <a:tr h="401743">
                <a:tc>
                  <a:txBody>
                    <a:bodyPr/>
                    <a:lstStyle/>
                    <a:p>
                      <a:r>
                        <a:rPr lang="en-GB" sz="1500" noProof="0" dirty="0"/>
                        <a:t>50% Fixed Income / 50% Equity</a:t>
                      </a:r>
                    </a:p>
                  </a:txBody>
                  <a:tcPr marL="99060" marR="99060" marT="49530" marB="49530"/>
                </a:tc>
                <a:tc>
                  <a:txBody>
                    <a:bodyPr/>
                    <a:lstStyle/>
                    <a:p>
                      <a:pPr algn="ctr"/>
                      <a:r>
                        <a:rPr lang="en-GB" sz="1500" noProof="0" dirty="0"/>
                        <a:t>3.4%</a:t>
                      </a:r>
                      <a:r>
                        <a:rPr lang="en-GB" sz="1500" baseline="0" noProof="0" dirty="0"/>
                        <a:t> (11.2%)</a:t>
                      </a:r>
                      <a:endParaRPr lang="en-GB" sz="1500" noProof="0" dirty="0">
                        <a:solidFill>
                          <a:srgbClr val="0083A9"/>
                        </a:solidFill>
                      </a:endParaRPr>
                    </a:p>
                  </a:txBody>
                  <a:tcPr marL="99060" marR="99060" marT="49530" marB="49530"/>
                </a:tc>
                <a:tc>
                  <a:txBody>
                    <a:bodyPr/>
                    <a:lstStyle/>
                    <a:p>
                      <a:pPr marL="0" algn="ctr" defTabSz="914400" rtl="0" eaLnBrk="1" latinLnBrk="0" hangingPunct="1"/>
                      <a:r>
                        <a:rPr lang="en-GB" sz="1500" kern="1200" noProof="0" dirty="0"/>
                        <a:t>3.9% (11.2%)</a:t>
                      </a:r>
                      <a:endParaRPr lang="en-GB" sz="1500" kern="1200" noProof="0" dirty="0">
                        <a:solidFill>
                          <a:srgbClr val="0083A9"/>
                        </a:solidFill>
                        <a:latin typeface="+mn-lt"/>
                        <a:ea typeface="+mn-ea"/>
                        <a:cs typeface="+mn-cs"/>
                      </a:endParaRPr>
                    </a:p>
                  </a:txBody>
                  <a:tcPr marL="99060" marR="99060" marT="49530" marB="49530"/>
                </a:tc>
                <a:extLst>
                  <a:ext uri="{0D108BD9-81ED-4DB2-BD59-A6C34878D82A}">
                    <a16:rowId xmlns:a16="http://schemas.microsoft.com/office/drawing/2014/main" val="10003"/>
                  </a:ext>
                </a:extLst>
              </a:tr>
              <a:tr h="401743">
                <a:tc>
                  <a:txBody>
                    <a:bodyPr/>
                    <a:lstStyle/>
                    <a:p>
                      <a:r>
                        <a:rPr lang="en-GB" sz="1500" noProof="0" dirty="0"/>
                        <a:t>35% Fixed Income / 65% Equity</a:t>
                      </a:r>
                    </a:p>
                  </a:txBody>
                  <a:tcPr marL="99060" marR="99060" marT="49530" marB="49530"/>
                </a:tc>
                <a:tc>
                  <a:txBody>
                    <a:bodyPr/>
                    <a:lstStyle/>
                    <a:p>
                      <a:pPr marL="0" algn="ctr" defTabSz="914400" rtl="0" eaLnBrk="1" latinLnBrk="0" hangingPunct="1"/>
                      <a:r>
                        <a:rPr lang="en-GB" sz="1500" kern="1200" noProof="0" dirty="0"/>
                        <a:t>4.3% (13.2%)</a:t>
                      </a:r>
                      <a:endParaRPr lang="en-GB" sz="1500" kern="1200" noProof="0" dirty="0">
                        <a:solidFill>
                          <a:srgbClr val="0083A9"/>
                        </a:solidFill>
                        <a:latin typeface="+mn-lt"/>
                        <a:ea typeface="+mn-ea"/>
                        <a:cs typeface="+mn-cs"/>
                      </a:endParaRPr>
                    </a:p>
                  </a:txBody>
                  <a:tcPr marL="99060" marR="99060" marT="49530" marB="49530"/>
                </a:tc>
                <a:tc>
                  <a:txBody>
                    <a:bodyPr/>
                    <a:lstStyle/>
                    <a:p>
                      <a:pPr marL="0" algn="ctr" defTabSz="914400" rtl="0" eaLnBrk="1" latinLnBrk="0" hangingPunct="1"/>
                      <a:r>
                        <a:rPr lang="en-GB" sz="1500" kern="1200" noProof="0" dirty="0"/>
                        <a:t>4.8% (13.2%)</a:t>
                      </a:r>
                      <a:endParaRPr lang="en-GB" sz="1500" kern="1200" noProof="0" dirty="0">
                        <a:solidFill>
                          <a:srgbClr val="0083A9"/>
                        </a:solidFill>
                        <a:latin typeface="+mn-lt"/>
                        <a:ea typeface="+mn-ea"/>
                        <a:cs typeface="+mn-cs"/>
                      </a:endParaRPr>
                    </a:p>
                  </a:txBody>
                  <a:tcPr marL="99060" marR="99060" marT="49530" marB="49530"/>
                </a:tc>
                <a:extLst>
                  <a:ext uri="{0D108BD9-81ED-4DB2-BD59-A6C34878D82A}">
                    <a16:rowId xmlns:a16="http://schemas.microsoft.com/office/drawing/2014/main" val="10004"/>
                  </a:ext>
                </a:extLst>
              </a:tr>
            </a:tbl>
          </a:graphicData>
        </a:graphic>
      </p:graphicFrame>
      <p:sp>
        <p:nvSpPr>
          <p:cNvPr id="6" name="Oval 5">
            <a:extLst>
              <a:ext uri="{FF2B5EF4-FFF2-40B4-BE49-F238E27FC236}">
                <a16:creationId xmlns:a16="http://schemas.microsoft.com/office/drawing/2014/main" id="{CDFF0025-EA5B-48C9-A198-712DBC6E75A5}"/>
              </a:ext>
            </a:extLst>
          </p:cNvPr>
          <p:cNvSpPr/>
          <p:nvPr/>
        </p:nvSpPr>
        <p:spPr bwMode="auto">
          <a:xfrm>
            <a:off x="3938888" y="2679271"/>
            <a:ext cx="2267147" cy="490194"/>
          </a:xfrm>
          <a:prstGeom prst="ellipse">
            <a:avLst/>
          </a:prstGeom>
          <a:noFill/>
          <a:ln w="12700" cap="flat" cmpd="sng" algn="ctr">
            <a:solidFill>
              <a:srgbClr val="0083A9"/>
            </a:solid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defRPr/>
            </a:pPr>
            <a:endParaRPr lang="en-GB" sz="2600" dirty="0">
              <a:solidFill>
                <a:srgbClr val="000000"/>
              </a:solidFill>
            </a:endParaRPr>
          </a:p>
        </p:txBody>
      </p:sp>
      <p:sp>
        <p:nvSpPr>
          <p:cNvPr id="9" name="TextBox 8"/>
          <p:cNvSpPr txBox="1"/>
          <p:nvPr/>
        </p:nvSpPr>
        <p:spPr>
          <a:xfrm>
            <a:off x="495299" y="3741035"/>
            <a:ext cx="8915401" cy="1630703"/>
          </a:xfrm>
          <a:prstGeom prst="rect">
            <a:avLst/>
          </a:prstGeom>
          <a:noFill/>
        </p:spPr>
        <p:txBody>
          <a:bodyPr wrap="square" rtlCol="0">
            <a:spAutoFit/>
          </a:bodyPr>
          <a:lstStyle/>
          <a:p>
            <a:pPr marL="185732" indent="-185732">
              <a:buFont typeface="Wingdings" panose="05000000000000000000" pitchFamily="2" charset="2"/>
              <a:buChar char="§"/>
            </a:pPr>
            <a:r>
              <a:rPr lang="en-US" sz="1083" dirty="0"/>
              <a:t>Returns are not guaranteed and are only indicative</a:t>
            </a:r>
          </a:p>
          <a:p>
            <a:pPr marL="185732" indent="-185732">
              <a:buFont typeface="Wingdings" panose="05000000000000000000" pitchFamily="2" charset="2"/>
              <a:buChar char="§"/>
            </a:pPr>
            <a:r>
              <a:rPr lang="en-US" sz="1083" dirty="0"/>
              <a:t>More flexible investment policy, higher expected returns</a:t>
            </a:r>
          </a:p>
          <a:p>
            <a:pPr marL="185732" indent="-185732">
              <a:buFont typeface="Wingdings" panose="05000000000000000000" pitchFamily="2" charset="2"/>
              <a:buChar char="§"/>
            </a:pPr>
            <a:r>
              <a:rPr lang="en-US" sz="1083" dirty="0"/>
              <a:t>Estimated difference in costs between Branch 23 and Pension Fund: 50 bps</a:t>
            </a:r>
          </a:p>
          <a:p>
            <a:pPr marL="185732" indent="-185732">
              <a:buFont typeface="Wingdings" panose="05000000000000000000" pitchFamily="2" charset="2"/>
              <a:buChar char="§"/>
            </a:pPr>
            <a:r>
              <a:rPr lang="en-US" sz="1083" dirty="0"/>
              <a:t>Estimated return next 15 years based on the Aon model “Capital Market Assumption”: </a:t>
            </a:r>
          </a:p>
          <a:p>
            <a:pPr marL="553756" lvl="1" indent="-247642" eaLnBrk="1" hangingPunct="1">
              <a:spcBef>
                <a:spcPts val="433"/>
              </a:spcBef>
              <a:buClr>
                <a:schemeClr val="tx1"/>
              </a:buClr>
              <a:buChar char="–"/>
            </a:pPr>
            <a:r>
              <a:rPr lang="en-US" sz="1083" dirty="0">
                <a:latin typeface="+mn-lt"/>
                <a:ea typeface="+mn-ea"/>
              </a:rPr>
              <a:t>Government bonds: 0.27%; </a:t>
            </a:r>
          </a:p>
          <a:p>
            <a:pPr marL="553756" lvl="1" indent="-247642" eaLnBrk="1" hangingPunct="1">
              <a:spcBef>
                <a:spcPts val="433"/>
              </a:spcBef>
              <a:buClr>
                <a:schemeClr val="tx1"/>
              </a:buClr>
              <a:buChar char="–"/>
            </a:pPr>
            <a:r>
              <a:rPr lang="en-US" sz="1083" dirty="0">
                <a:latin typeface="+mn-lt"/>
                <a:ea typeface="+mn-ea"/>
              </a:rPr>
              <a:t>Corporate bonds: 0.44%; </a:t>
            </a:r>
          </a:p>
          <a:p>
            <a:pPr marL="553756" lvl="1" indent="-247642" eaLnBrk="1" hangingPunct="1">
              <a:spcBef>
                <a:spcPts val="433"/>
              </a:spcBef>
              <a:buClr>
                <a:schemeClr val="tx1"/>
              </a:buClr>
              <a:buChar char="–"/>
            </a:pPr>
            <a:r>
              <a:rPr lang="en-US" sz="1083" dirty="0">
                <a:latin typeface="+mn-lt"/>
                <a:ea typeface="+mn-ea"/>
              </a:rPr>
              <a:t>Real estate: 5.1%; </a:t>
            </a:r>
          </a:p>
          <a:p>
            <a:pPr marL="553756" lvl="1" indent="-247642" eaLnBrk="1" hangingPunct="1">
              <a:spcBef>
                <a:spcPts val="433"/>
              </a:spcBef>
              <a:buClr>
                <a:schemeClr val="tx1"/>
              </a:buClr>
              <a:buChar char="–"/>
            </a:pPr>
            <a:r>
              <a:rPr lang="en-US" sz="1083" dirty="0">
                <a:latin typeface="+mn-lt"/>
                <a:ea typeface="+mn-ea"/>
              </a:rPr>
              <a:t>Equities (EUR): 6.5%</a:t>
            </a:r>
          </a:p>
        </p:txBody>
      </p:sp>
      <p:sp>
        <p:nvSpPr>
          <p:cNvPr id="10" name="Textfeld 9">
            <a:extLst>
              <a:ext uri="{FF2B5EF4-FFF2-40B4-BE49-F238E27FC236}">
                <a16:creationId xmlns:a16="http://schemas.microsoft.com/office/drawing/2014/main" id="{9848B32A-534B-4325-A756-FD7B9F9A16FA}"/>
              </a:ext>
            </a:extLst>
          </p:cNvPr>
          <p:cNvSpPr txBox="1"/>
          <p:nvPr/>
        </p:nvSpPr>
        <p:spPr>
          <a:xfrm>
            <a:off x="495299" y="5435794"/>
            <a:ext cx="8915401" cy="307777"/>
          </a:xfrm>
          <a:prstGeom prst="rect">
            <a:avLst/>
          </a:prstGeom>
          <a:noFill/>
          <a:ln>
            <a:solidFill>
              <a:schemeClr val="tx1"/>
            </a:solidFill>
          </a:ln>
        </p:spPr>
        <p:txBody>
          <a:bodyPr wrap="square" rtlCol="0">
            <a:spAutoFit/>
          </a:bodyPr>
          <a:lstStyle/>
          <a:p>
            <a:pPr algn="ctr"/>
            <a:r>
              <a:rPr lang="en-US" sz="1400" dirty="0"/>
              <a:t>Branch 23 and pension funds provide potential for better returns.</a:t>
            </a:r>
          </a:p>
        </p:txBody>
      </p:sp>
      <p:sp>
        <p:nvSpPr>
          <p:cNvPr id="11" name="Right Arrow 4">
            <a:hlinkClick r:id="" action="ppaction://hlinkshowjump?jump=nextslide"/>
            <a:extLst>
              <a:ext uri="{FF2B5EF4-FFF2-40B4-BE49-F238E27FC236}">
                <a16:creationId xmlns:a16="http://schemas.microsoft.com/office/drawing/2014/main" id="{0B68EC6F-E60B-45A7-8196-7170C6076B96}"/>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2" name="Right Arrow 5">
            <a:hlinkClick r:id="" action="ppaction://hlinkshowjump?jump=previousslide"/>
            <a:extLst>
              <a:ext uri="{FF2B5EF4-FFF2-40B4-BE49-F238E27FC236}">
                <a16:creationId xmlns:a16="http://schemas.microsoft.com/office/drawing/2014/main" id="{5D9B6575-CAA4-41AC-A0C2-E7E7FACA0676}"/>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3510916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impact: final lump sums based on different returns</a:t>
            </a:r>
            <a:endParaRPr lang="en-IN" dirty="0"/>
          </a:p>
        </p:txBody>
      </p:sp>
      <p:sp>
        <p:nvSpPr>
          <p:cNvPr id="4" name="Content Placeholder 2"/>
          <p:cNvSpPr>
            <a:spLocks noGrp="1"/>
          </p:cNvSpPr>
          <p:nvPr>
            <p:ph idx="1"/>
          </p:nvPr>
        </p:nvSpPr>
        <p:spPr>
          <a:xfrm>
            <a:off x="397272" y="989841"/>
            <a:ext cx="9658350" cy="5364030"/>
          </a:xfrm>
        </p:spPr>
        <p:txBody>
          <a:bodyPr/>
          <a:lstStyle/>
          <a:p>
            <a:pPr>
              <a:spcAft>
                <a:spcPts val="650"/>
              </a:spcAft>
            </a:pPr>
            <a:r>
              <a:rPr lang="en-GB" sz="1600" dirty="0"/>
              <a:t>Minimum return (LPC) of 1.75% to be borne by the employer</a:t>
            </a:r>
            <a:r>
              <a:rPr lang="en-GB" sz="1600" baseline="30000" dirty="0"/>
              <a:t>(1)</a:t>
            </a:r>
            <a:endParaRPr lang="en-GB" sz="1600" dirty="0"/>
          </a:p>
          <a:p>
            <a:pPr>
              <a:spcAft>
                <a:spcPts val="650"/>
              </a:spcAft>
            </a:pPr>
            <a:r>
              <a:rPr lang="en-GB" sz="1600" dirty="0"/>
              <a:t>Time horizon: 35 years</a:t>
            </a:r>
            <a:endParaRPr lang="en-GB" sz="1600" dirty="0">
              <a:cs typeface="Arial"/>
            </a:endParaRPr>
          </a:p>
          <a:p>
            <a:pPr>
              <a:spcAft>
                <a:spcPts val="650"/>
              </a:spcAft>
            </a:pPr>
            <a:r>
              <a:rPr lang="en-GB" sz="1600" dirty="0"/>
              <a:t>Annual premium: 4,950 EUR</a:t>
            </a:r>
          </a:p>
        </p:txBody>
      </p:sp>
      <p:graphicFrame>
        <p:nvGraphicFramePr>
          <p:cNvPr id="5" name="Table 4"/>
          <p:cNvGraphicFramePr>
            <a:graphicFrameLocks noGrp="1"/>
          </p:cNvGraphicFramePr>
          <p:nvPr>
            <p:extLst>
              <p:ext uri="{D42A27DB-BD31-4B8C-83A1-F6EECF244321}">
                <p14:modId xmlns:p14="http://schemas.microsoft.com/office/powerpoint/2010/main" val="1377767489"/>
              </p:ext>
            </p:extLst>
          </p:nvPr>
        </p:nvGraphicFramePr>
        <p:xfrm>
          <a:off x="506507" y="2177164"/>
          <a:ext cx="8690188" cy="2235190"/>
        </p:xfrm>
        <a:graphic>
          <a:graphicData uri="http://schemas.openxmlformats.org/drawingml/2006/table">
            <a:tbl>
              <a:tblPr firstRow="1" bandRow="1">
                <a:effectLst/>
                <a:tableStyleId>{5940675A-B579-460E-94D1-54222C63F5DA}</a:tableStyleId>
              </a:tblPr>
              <a:tblGrid>
                <a:gridCol w="3737247">
                  <a:extLst>
                    <a:ext uri="{9D8B030D-6E8A-4147-A177-3AD203B41FA5}">
                      <a16:colId xmlns:a16="http://schemas.microsoft.com/office/drawing/2014/main" val="20000"/>
                    </a:ext>
                  </a:extLst>
                </a:gridCol>
                <a:gridCol w="1510275">
                  <a:extLst>
                    <a:ext uri="{9D8B030D-6E8A-4147-A177-3AD203B41FA5}">
                      <a16:colId xmlns:a16="http://schemas.microsoft.com/office/drawing/2014/main" val="20001"/>
                    </a:ext>
                  </a:extLst>
                </a:gridCol>
                <a:gridCol w="1802409">
                  <a:extLst>
                    <a:ext uri="{9D8B030D-6E8A-4147-A177-3AD203B41FA5}">
                      <a16:colId xmlns:a16="http://schemas.microsoft.com/office/drawing/2014/main" val="20002"/>
                    </a:ext>
                  </a:extLst>
                </a:gridCol>
                <a:gridCol w="1640257">
                  <a:extLst>
                    <a:ext uri="{9D8B030D-6E8A-4147-A177-3AD203B41FA5}">
                      <a16:colId xmlns:a16="http://schemas.microsoft.com/office/drawing/2014/main" val="2293303295"/>
                    </a:ext>
                  </a:extLst>
                </a:gridCol>
              </a:tblGrid>
              <a:tr h="489129">
                <a:tc>
                  <a:txBody>
                    <a:bodyPr/>
                    <a:lstStyle/>
                    <a:p>
                      <a:endParaRPr lang="en-GB" sz="1300" noProof="0" dirty="0"/>
                    </a:p>
                  </a:txBody>
                  <a:tcPr marL="92889" marR="92889" marT="46445" marB="46445">
                    <a:lnL w="12700" cmpd="sng">
                      <a:noFill/>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b="1" noProof="0" dirty="0"/>
                        <a:t>Expected net return</a:t>
                      </a:r>
                      <a:endParaRPr lang="en-GB" sz="1300" b="1" baseline="30000" noProof="0" dirty="0"/>
                    </a:p>
                  </a:txBody>
                  <a:tcPr marL="92889" marR="92889" marT="46445" marB="46445" anchor="ctr">
                    <a:lnL w="1270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b="1" noProof="0" dirty="0"/>
                        <a:t>final lump sum</a:t>
                      </a:r>
                    </a:p>
                    <a:p>
                      <a:pPr algn="ctr"/>
                      <a:r>
                        <a:rPr lang="en-GB" sz="1300" b="1" noProof="0" dirty="0"/>
                        <a:t>(EUR * 1,000)</a:t>
                      </a:r>
                    </a:p>
                  </a:txBody>
                  <a:tcPr marL="92889" marR="92889" marT="46445" marB="46445"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b="1" noProof="0" dirty="0"/>
                        <a:t>% relative to inflation</a:t>
                      </a:r>
                    </a:p>
                  </a:txBody>
                  <a:tcPr marL="92889" marR="92889" marT="46445" marB="46445"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extLst>
                  <a:ext uri="{0D108BD9-81ED-4DB2-BD59-A6C34878D82A}">
                    <a16:rowId xmlns:a16="http://schemas.microsoft.com/office/drawing/2014/main" val="10000"/>
                  </a:ext>
                </a:extLst>
              </a:tr>
              <a:tr h="291009">
                <a:tc>
                  <a:txBody>
                    <a:bodyPr/>
                    <a:lstStyle/>
                    <a:p>
                      <a:r>
                        <a:rPr lang="en-GB" sz="1300" noProof="0" dirty="0"/>
                        <a:t>Branch 21: guaranteed</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noProof="0" dirty="0"/>
                        <a:t>0.5%</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b="0" noProof="0" dirty="0"/>
                        <a:t>190</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b="0" noProof="0" dirty="0"/>
                        <a:t>-25%</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extLst>
                  <a:ext uri="{0D108BD9-81ED-4DB2-BD59-A6C34878D82A}">
                    <a16:rowId xmlns:a16="http://schemas.microsoft.com/office/drawing/2014/main" val="3453826679"/>
                  </a:ext>
                </a:extLst>
              </a:tr>
              <a:tr h="291009">
                <a:tc>
                  <a:txBody>
                    <a:bodyPr/>
                    <a:lstStyle/>
                    <a:p>
                      <a:r>
                        <a:rPr lang="en-GB" sz="1300" noProof="0" dirty="0"/>
                        <a:t>Branch 21: estimated</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noProof="0" dirty="0"/>
                        <a:t>0.8%</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b="0" noProof="0" dirty="0"/>
                        <a:t>200</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b="0" noProof="0" dirty="0"/>
                        <a:t>-20%</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extLst>
                  <a:ext uri="{0D108BD9-81ED-4DB2-BD59-A6C34878D82A}">
                    <a16:rowId xmlns:a16="http://schemas.microsoft.com/office/drawing/2014/main" val="2849453420"/>
                  </a:ext>
                </a:extLst>
              </a:tr>
              <a:tr h="291009">
                <a:tc>
                  <a:txBody>
                    <a:bodyPr/>
                    <a:lstStyle/>
                    <a:p>
                      <a:r>
                        <a:rPr lang="en-GB" sz="1300" b="1" noProof="0" dirty="0"/>
                        <a:t>WAP/LPC guarantee</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b="1" noProof="0" dirty="0"/>
                        <a:t>1.75%</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b="1" noProof="0" dirty="0"/>
                        <a:t>240</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b="1" noProof="0" dirty="0"/>
                        <a:t>-5%</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extLst>
                  <a:ext uri="{0D108BD9-81ED-4DB2-BD59-A6C34878D82A}">
                    <a16:rowId xmlns:a16="http://schemas.microsoft.com/office/drawing/2014/main" val="10001"/>
                  </a:ext>
                </a:extLst>
              </a:tr>
              <a:tr h="291009">
                <a:tc>
                  <a:txBody>
                    <a:bodyPr/>
                    <a:lstStyle/>
                    <a:p>
                      <a:r>
                        <a:rPr lang="en-GB" sz="1300" noProof="0" dirty="0"/>
                        <a:t>Inflation (ECB objective)</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noProof="0" dirty="0"/>
                        <a:t>2.0%</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noProof="0" dirty="0"/>
                        <a:t>250</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noProof="0" dirty="0"/>
                        <a:t>n/a</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extLst>
                  <a:ext uri="{0D108BD9-81ED-4DB2-BD59-A6C34878D82A}">
                    <a16:rowId xmlns:a16="http://schemas.microsoft.com/office/drawing/2014/main" val="3038057626"/>
                  </a:ext>
                </a:extLst>
              </a:tr>
              <a:tr h="291009">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300" noProof="0"/>
                        <a:t>Branch 23 (50% Fixed Income / 50% Equity)</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noProof="0" dirty="0">
                          <a:solidFill>
                            <a:schemeClr val="tx1"/>
                          </a:solidFill>
                        </a:rPr>
                        <a:t>3.4%</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noProof="0" dirty="0"/>
                        <a:t>330</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algn="ctr"/>
                      <a:r>
                        <a:rPr lang="en-GB" sz="1300" noProof="0" dirty="0"/>
                        <a:t>+32%</a:t>
                      </a:r>
                    </a:p>
                  </a:txBody>
                  <a:tcPr marL="92889" marR="92889" marT="46445" marB="46445">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extLst>
                  <a:ext uri="{0D108BD9-81ED-4DB2-BD59-A6C34878D82A}">
                    <a16:rowId xmlns:a16="http://schemas.microsoft.com/office/drawing/2014/main" val="10004"/>
                  </a:ext>
                </a:extLst>
              </a:tr>
              <a:tr h="291009">
                <a:tc>
                  <a:txBody>
                    <a:bodyPr/>
                    <a:lstStyle/>
                    <a:p>
                      <a:pPr marL="0" marR="0" indent="0" algn="l" rtl="0" eaLnBrk="1" fontAlgn="auto" latinLnBrk="0" hangingPunct="1">
                        <a:lnSpc>
                          <a:spcPct val="100000"/>
                        </a:lnSpc>
                        <a:spcBef>
                          <a:spcPts val="0"/>
                        </a:spcBef>
                        <a:spcAft>
                          <a:spcPts val="0"/>
                        </a:spcAft>
                        <a:buClrTx/>
                        <a:buSzTx/>
                        <a:buFont typeface="Wingdings" panose="05000000000000000000" pitchFamily="2" charset="2"/>
                        <a:buNone/>
                      </a:pPr>
                      <a:r>
                        <a:rPr lang="en-GB" sz="1300" kern="1200" noProof="0">
                          <a:solidFill>
                            <a:schemeClr val="tx1"/>
                          </a:solidFill>
                          <a:latin typeface="+mn-lt"/>
                          <a:ea typeface="+mn-ea"/>
                          <a:cs typeface="+mn-cs"/>
                        </a:rPr>
                        <a:t>Pension Fund </a:t>
                      </a:r>
                      <a:r>
                        <a:rPr lang="en-GB" sz="1300" b="0" i="0" u="none" strike="noStrike" kern="1200" noProof="0"/>
                        <a:t>(50% Fixed Income / 50% Equity)</a:t>
                      </a:r>
                    </a:p>
                  </a:txBody>
                  <a:tcPr marL="92889" marR="92889" marT="46445" marB="46445">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9CAC8">
                        <a:alpha val="50196"/>
                      </a:srgbClr>
                    </a:solidFill>
                  </a:tcPr>
                </a:tc>
                <a:tc>
                  <a:txBody>
                    <a:bodyPr/>
                    <a:lstStyle/>
                    <a:p>
                      <a:pPr marL="0" algn="ctr" defTabSz="914400" rtl="0" eaLnBrk="1" latinLnBrk="0" hangingPunct="1"/>
                      <a:r>
                        <a:rPr lang="en-GB" sz="1300" kern="1200" noProof="0" dirty="0">
                          <a:solidFill>
                            <a:schemeClr val="tx1"/>
                          </a:solidFill>
                          <a:latin typeface="+mn-lt"/>
                          <a:ea typeface="+mn-ea"/>
                          <a:cs typeface="+mn-cs"/>
                        </a:rPr>
                        <a:t>3.9%</a:t>
                      </a:r>
                    </a:p>
                  </a:txBody>
                  <a:tcPr marL="92889" marR="92889" marT="46445" marB="46445">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9CAC8">
                        <a:alpha val="50196"/>
                      </a:srgbClr>
                    </a:solidFill>
                  </a:tcPr>
                </a:tc>
                <a:tc>
                  <a:txBody>
                    <a:bodyPr/>
                    <a:lstStyle/>
                    <a:p>
                      <a:pPr marL="0" algn="ctr" rtl="0" eaLnBrk="1" latinLnBrk="0" hangingPunct="1"/>
                      <a:r>
                        <a:rPr lang="en-GB" sz="1300" kern="1200" noProof="0" dirty="0">
                          <a:solidFill>
                            <a:schemeClr val="tx1"/>
                          </a:solidFill>
                          <a:latin typeface="+mn-lt"/>
                          <a:ea typeface="+mn-ea"/>
                          <a:cs typeface="+mn-cs"/>
                        </a:rPr>
                        <a:t>370</a:t>
                      </a:r>
                    </a:p>
                  </a:txBody>
                  <a:tcPr marL="92889" marR="92889" marT="46445" marB="46445">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9CAC8">
                        <a:alpha val="50196"/>
                      </a:srgbClr>
                    </a:solidFill>
                  </a:tcPr>
                </a:tc>
                <a:tc>
                  <a:txBody>
                    <a:bodyPr/>
                    <a:lstStyle/>
                    <a:p>
                      <a:pPr marL="0" lvl="0" algn="ctr" defTabSz="914400">
                        <a:buNone/>
                      </a:pPr>
                      <a:r>
                        <a:rPr lang="en-GB" sz="1300" kern="1200" noProof="0" dirty="0">
                          <a:solidFill>
                            <a:schemeClr val="tx1"/>
                          </a:solidFill>
                          <a:latin typeface="+mn-lt"/>
                          <a:ea typeface="+mn-ea"/>
                          <a:cs typeface="+mn-cs"/>
                        </a:rPr>
                        <a:t>+46%</a:t>
                      </a:r>
                    </a:p>
                  </a:txBody>
                  <a:tcPr marL="92889" marR="92889" marT="46445" marB="46445">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9CAC8">
                        <a:alpha val="50196"/>
                      </a:srgbClr>
                    </a:solidFill>
                  </a:tcPr>
                </a:tc>
                <a:extLst>
                  <a:ext uri="{0D108BD9-81ED-4DB2-BD59-A6C34878D82A}">
                    <a16:rowId xmlns:a16="http://schemas.microsoft.com/office/drawing/2014/main" val="3813847944"/>
                  </a:ext>
                </a:extLst>
              </a:tr>
            </a:tbl>
          </a:graphicData>
        </a:graphic>
      </p:graphicFrame>
      <p:sp>
        <p:nvSpPr>
          <p:cNvPr id="6" name="TextBox 5">
            <a:extLst>
              <a:ext uri="{FF2B5EF4-FFF2-40B4-BE49-F238E27FC236}">
                <a16:creationId xmlns:a16="http://schemas.microsoft.com/office/drawing/2014/main" id="{B52B4496-D78C-46ED-9676-5B79DC7CA542}"/>
              </a:ext>
            </a:extLst>
          </p:cNvPr>
          <p:cNvSpPr txBox="1"/>
          <p:nvPr/>
        </p:nvSpPr>
        <p:spPr>
          <a:xfrm>
            <a:off x="397273" y="4797320"/>
            <a:ext cx="9013427" cy="892552"/>
          </a:xfrm>
          <a:prstGeom prst="rect">
            <a:avLst/>
          </a:prstGeom>
          <a:noFill/>
        </p:spPr>
        <p:txBody>
          <a:bodyPr wrap="square" rtlCol="0">
            <a:spAutoFit/>
          </a:bodyPr>
          <a:lstStyle/>
          <a:p>
            <a:pPr defTabSz="990570">
              <a:defRPr/>
            </a:pPr>
            <a:r>
              <a:rPr lang="en-GB" sz="1300" i="1" baseline="30000" dirty="0">
                <a:solidFill>
                  <a:srgbClr val="000000"/>
                </a:solidFill>
              </a:rPr>
              <a:t>(1)</a:t>
            </a:r>
            <a:r>
              <a:rPr lang="en-GB" sz="1300" i="1" dirty="0">
                <a:solidFill>
                  <a:srgbClr val="000000"/>
                </a:solidFill>
              </a:rPr>
              <a:t>The employer pays the difference in case of underfunding</a:t>
            </a:r>
          </a:p>
          <a:p>
            <a:pPr defTabSz="990570">
              <a:defRPr/>
            </a:pPr>
            <a:endParaRPr lang="en-GB" sz="1300" i="1" dirty="0">
              <a:solidFill>
                <a:srgbClr val="000000"/>
              </a:solidFill>
            </a:endParaRPr>
          </a:p>
          <a:p>
            <a:pPr defTabSz="990570">
              <a:defRPr/>
            </a:pPr>
            <a:r>
              <a:rPr lang="en-GB" sz="1300" i="1" dirty="0">
                <a:solidFill>
                  <a:srgbClr val="000000"/>
                </a:solidFill>
              </a:rPr>
              <a:t>End lump sum at 0.8% of about 200,000 EUR, an underfunding of 40,000 EUR (17%)</a:t>
            </a:r>
          </a:p>
          <a:p>
            <a:pPr defTabSz="990570">
              <a:defRPr/>
            </a:pPr>
            <a:r>
              <a:rPr lang="en-GB" sz="1300" i="1" dirty="0">
                <a:solidFill>
                  <a:srgbClr val="000000"/>
                </a:solidFill>
              </a:rPr>
              <a:t>End lump sum at 0.5% of about 190,000 EUR, an underfunding of 50,000 EUR (21%)</a:t>
            </a:r>
          </a:p>
        </p:txBody>
      </p:sp>
      <p:sp>
        <p:nvSpPr>
          <p:cNvPr id="7" name="Oval 6">
            <a:extLst>
              <a:ext uri="{FF2B5EF4-FFF2-40B4-BE49-F238E27FC236}">
                <a16:creationId xmlns:a16="http://schemas.microsoft.com/office/drawing/2014/main" id="{5A9C6DE5-DBE2-44CD-B23D-40BB1D379196}"/>
              </a:ext>
            </a:extLst>
          </p:cNvPr>
          <p:cNvSpPr/>
          <p:nvPr/>
        </p:nvSpPr>
        <p:spPr bwMode="auto">
          <a:xfrm flipV="1">
            <a:off x="5226447" y="2944771"/>
            <a:ext cx="3725135" cy="334248"/>
          </a:xfrm>
          <a:prstGeom prst="ellipse">
            <a:avLst/>
          </a:prstGeom>
          <a:noFill/>
          <a:ln w="12700" cap="flat" cmpd="sng" algn="ctr">
            <a:solidFill>
              <a:srgbClr val="0083A9"/>
            </a:solid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defRPr/>
            </a:pPr>
            <a:endParaRPr lang="en-GB" sz="2600" dirty="0">
              <a:solidFill>
                <a:srgbClr val="000000"/>
              </a:solidFill>
            </a:endParaRPr>
          </a:p>
        </p:txBody>
      </p:sp>
      <p:sp>
        <p:nvSpPr>
          <p:cNvPr id="8" name="Oval 7">
            <a:extLst>
              <a:ext uri="{FF2B5EF4-FFF2-40B4-BE49-F238E27FC236}">
                <a16:creationId xmlns:a16="http://schemas.microsoft.com/office/drawing/2014/main" id="{B3018A29-0537-4111-8CCF-8CA04EBED100}"/>
              </a:ext>
            </a:extLst>
          </p:cNvPr>
          <p:cNvSpPr/>
          <p:nvPr/>
        </p:nvSpPr>
        <p:spPr bwMode="auto">
          <a:xfrm flipV="1">
            <a:off x="5223073" y="3518243"/>
            <a:ext cx="3725135" cy="307225"/>
          </a:xfrm>
          <a:prstGeom prst="ellipse">
            <a:avLst/>
          </a:prstGeom>
          <a:noFill/>
          <a:ln w="12700" cap="flat" cmpd="sng" algn="ctr">
            <a:solidFill>
              <a:srgbClr val="0083A9"/>
            </a:solid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defRPr/>
            </a:pPr>
            <a:endParaRPr lang="en-GB" sz="2600" dirty="0">
              <a:solidFill>
                <a:srgbClr val="000000"/>
              </a:solidFill>
            </a:endParaRPr>
          </a:p>
        </p:txBody>
      </p:sp>
      <p:sp>
        <p:nvSpPr>
          <p:cNvPr id="11" name="Right Arrow 4">
            <a:hlinkClick r:id="" action="ppaction://hlinkshowjump?jump=nextslide"/>
            <a:extLst>
              <a:ext uri="{FF2B5EF4-FFF2-40B4-BE49-F238E27FC236}">
                <a16:creationId xmlns:a16="http://schemas.microsoft.com/office/drawing/2014/main" id="{5A02642E-CC1D-4347-BF4B-5493BE306EF9}"/>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2" name="Right Arrow 5">
            <a:hlinkClick r:id="" action="ppaction://hlinkshowjump?jump=previousslide"/>
            <a:extLst>
              <a:ext uri="{FF2B5EF4-FFF2-40B4-BE49-F238E27FC236}">
                <a16:creationId xmlns:a16="http://schemas.microsoft.com/office/drawing/2014/main" id="{87B6F45A-5EA1-477F-A0CF-3D35202E8657}"/>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265500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16"/>
          <p:cNvSpPr>
            <a:spLocks noChangeArrowheads="1"/>
          </p:cNvSpPr>
          <p:nvPr/>
        </p:nvSpPr>
        <p:spPr bwMode="auto">
          <a:xfrm rot="16200000">
            <a:off x="2714286" y="1273660"/>
            <a:ext cx="939345" cy="813496"/>
          </a:xfrm>
          <a:prstGeom prst="hexagon">
            <a:avLst>
              <a:gd name="adj" fmla="val 28868"/>
              <a:gd name="vf" fmla="val 115470"/>
            </a:avLst>
          </a:prstGeom>
          <a:solidFill>
            <a:srgbClr val="0083A9"/>
          </a:solidFill>
          <a:ln>
            <a:noFill/>
          </a:ln>
          <a:extLst>
            <a:ext uri="{91240B29-F687-4F45-9708-019B960494DF}">
              <a14:hiddenLine xmlns:a14="http://schemas.microsoft.com/office/drawing/2010/main" w="9525" algn="ctr">
                <a:solidFill>
                  <a:schemeClr val="tx1"/>
                </a:solidFill>
                <a:round/>
                <a:headEnd/>
                <a:tailEnd/>
              </a14:hiddenLine>
            </a:ext>
          </a:extLst>
        </p:spPr>
        <p:txBody>
          <a:bodyPr vert="eaVert" lIns="0" tIns="0" rIns="0" bIns="0" anchor="ctr" anchorCtr="1"/>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sp>
        <p:nvSpPr>
          <p:cNvPr id="2" name="Title 1"/>
          <p:cNvSpPr>
            <a:spLocks noGrp="1"/>
          </p:cNvSpPr>
          <p:nvPr>
            <p:ph type="title"/>
          </p:nvPr>
        </p:nvSpPr>
        <p:spPr/>
        <p:txBody>
          <a:bodyPr/>
          <a:lstStyle/>
          <a:p>
            <a:r>
              <a:rPr lang="en-IN" dirty="0"/>
              <a:t>Agenda</a:t>
            </a:r>
          </a:p>
        </p:txBody>
      </p:sp>
      <p:cxnSp>
        <p:nvCxnSpPr>
          <p:cNvPr id="37" name="Straight Connector 58">
            <a:extLst>
              <a:ext uri="{FF2B5EF4-FFF2-40B4-BE49-F238E27FC236}">
                <a16:creationId xmlns:a16="http://schemas.microsoft.com/office/drawing/2014/main" id="{D50E4FF6-1B52-49BE-8975-BB2E24A43195}"/>
              </a:ext>
            </a:extLst>
          </p:cNvPr>
          <p:cNvCxnSpPr>
            <a:cxnSpLocks noChangeShapeType="1"/>
          </p:cNvCxnSpPr>
          <p:nvPr/>
        </p:nvCxnSpPr>
        <p:spPr bwMode="auto">
          <a:xfrm rot="16200000">
            <a:off x="7307355" y="2493189"/>
            <a:ext cx="6829" cy="766891"/>
          </a:xfrm>
          <a:prstGeom prst="line">
            <a:avLst/>
          </a:prstGeom>
          <a:noFill/>
          <a:ln w="12700" cmpd="sng" algn="ctr">
            <a:solidFill>
              <a:srgbClr val="C9CAC8"/>
            </a:solidFill>
            <a:prstDash val="sysDot"/>
            <a:round/>
            <a:headEnd/>
            <a:tailEnd type="oval" w="med" len="med"/>
          </a:ln>
        </p:spPr>
      </p:cxnSp>
      <p:cxnSp>
        <p:nvCxnSpPr>
          <p:cNvPr id="41" name="Straight Connector 58">
            <a:extLst>
              <a:ext uri="{FF2B5EF4-FFF2-40B4-BE49-F238E27FC236}">
                <a16:creationId xmlns:a16="http://schemas.microsoft.com/office/drawing/2014/main" id="{A45631CC-3FB2-49A4-8B5F-65852608A1A9}"/>
              </a:ext>
            </a:extLst>
          </p:cNvPr>
          <p:cNvCxnSpPr>
            <a:cxnSpLocks noChangeShapeType="1"/>
          </p:cNvCxnSpPr>
          <p:nvPr/>
        </p:nvCxnSpPr>
        <p:spPr bwMode="auto">
          <a:xfrm rot="16200000">
            <a:off x="7307355" y="1278343"/>
            <a:ext cx="6829" cy="766891"/>
          </a:xfrm>
          <a:prstGeom prst="line">
            <a:avLst/>
          </a:prstGeom>
          <a:noFill/>
          <a:ln w="12700" cmpd="sng" algn="ctr">
            <a:solidFill>
              <a:srgbClr val="C9CAC8"/>
            </a:solidFill>
            <a:prstDash val="sysDot"/>
            <a:round/>
            <a:headEnd/>
            <a:tailEnd type="oval" w="med" len="med"/>
          </a:ln>
        </p:spPr>
      </p:cxnSp>
      <p:cxnSp>
        <p:nvCxnSpPr>
          <p:cNvPr id="6" name="Straight Connector 58">
            <a:extLst>
              <a:ext uri="{FF2B5EF4-FFF2-40B4-BE49-F238E27FC236}">
                <a16:creationId xmlns:a16="http://schemas.microsoft.com/office/drawing/2014/main" id="{A45631CC-3FB2-49A4-8B5F-65852608A1A9}"/>
              </a:ext>
            </a:extLst>
          </p:cNvPr>
          <p:cNvCxnSpPr>
            <a:cxnSpLocks noChangeShapeType="1"/>
          </p:cNvCxnSpPr>
          <p:nvPr/>
        </p:nvCxnSpPr>
        <p:spPr bwMode="auto">
          <a:xfrm rot="16200000">
            <a:off x="3793531" y="2466501"/>
            <a:ext cx="6829" cy="766891"/>
          </a:xfrm>
          <a:prstGeom prst="line">
            <a:avLst/>
          </a:prstGeom>
          <a:noFill/>
          <a:ln w="12700" cmpd="sng" algn="ctr">
            <a:solidFill>
              <a:srgbClr val="C9CAC8"/>
            </a:solidFill>
            <a:prstDash val="sysDot"/>
            <a:round/>
            <a:headEnd/>
            <a:tailEnd type="oval" w="med" len="med"/>
          </a:ln>
        </p:spPr>
      </p:cxnSp>
      <p:sp>
        <p:nvSpPr>
          <p:cNvPr id="7" name="Hex23"/>
          <p:cNvSpPr>
            <a:spLocks noChangeArrowheads="1"/>
          </p:cNvSpPr>
          <p:nvPr/>
        </p:nvSpPr>
        <p:spPr bwMode="auto">
          <a:xfrm rot="16200000">
            <a:off x="2714293" y="2454623"/>
            <a:ext cx="939252" cy="813416"/>
          </a:xfrm>
          <a:prstGeom prst="hexagon">
            <a:avLst>
              <a:gd name="adj" fmla="val 28868"/>
              <a:gd name="vf" fmla="val 115470"/>
            </a:avLst>
          </a:prstGeom>
          <a:solidFill>
            <a:srgbClr val="4D4F53"/>
          </a:solidFill>
          <a:ln>
            <a:noFill/>
          </a:ln>
          <a:extLst>
            <a:ext uri="{91240B29-F687-4F45-9708-019B960494DF}">
              <a14:hiddenLine xmlns:a14="http://schemas.microsoft.com/office/drawing/2010/main" w="22225" algn="ctr">
                <a:solidFill>
                  <a:srgbClr val="0083A9"/>
                </a:solidFill>
                <a:round/>
                <a:headEnd/>
                <a:tailEnd/>
              </a14:hiddenLine>
            </a:ext>
          </a:extLst>
        </p:spPr>
        <p:txBody>
          <a:bodyPr vert="eaVert" lIns="0" tIns="0" rIns="0" bIns="0" anchor="ctr" anchorCtr="1"/>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srgbClr val="0083A9"/>
              </a:solidFill>
              <a:effectLst/>
              <a:uLnTx/>
              <a:uFillTx/>
              <a:latin typeface="Arial" charset="0"/>
              <a:ea typeface="ＭＳ Ｐゴシック" pitchFamily="34" charset="-128"/>
              <a:cs typeface="+mn-cs"/>
            </a:endParaRPr>
          </a:p>
        </p:txBody>
      </p:sp>
      <p:sp>
        <p:nvSpPr>
          <p:cNvPr id="8" name="Rectangle 46"/>
          <p:cNvSpPr>
            <a:spLocks noChangeArrowheads="1"/>
          </p:cNvSpPr>
          <p:nvPr/>
        </p:nvSpPr>
        <p:spPr bwMode="auto">
          <a:xfrm>
            <a:off x="4205096" y="2420888"/>
            <a:ext cx="1974797" cy="84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SG" altLang="en-US" sz="1200" b="1" dirty="0">
                <a:solidFill>
                  <a:srgbClr val="4D4F53"/>
                </a:solidFill>
              </a:rPr>
              <a:t>Response to COVID-19</a:t>
            </a:r>
          </a:p>
          <a:p>
            <a:pPr marL="0" marR="0" lvl="0" indent="0" algn="l" defTabSz="914400" rtl="0" eaLnBrk="0" fontAlgn="base" latinLnBrk="0" hangingPunct="0">
              <a:lnSpc>
                <a:spcPct val="100000"/>
              </a:lnSpc>
              <a:spcBef>
                <a:spcPct val="0"/>
              </a:spcBef>
              <a:spcAft>
                <a:spcPct val="0"/>
              </a:spcAft>
              <a:buClrTx/>
              <a:buSzTx/>
              <a:buFontTx/>
              <a:buNone/>
              <a:tabLst/>
              <a:defRPr/>
            </a:pPr>
            <a:r>
              <a:rPr lang="en-SG" altLang="en-US" sz="1200" b="1" dirty="0">
                <a:solidFill>
                  <a:srgbClr val="4D4F53"/>
                </a:solidFill>
              </a:rPr>
              <a:t>Status on unification</a:t>
            </a:r>
          </a:p>
          <a:p>
            <a:pPr marL="0" marR="0" lvl="0" indent="0" algn="l" defTabSz="914400" rtl="0" eaLnBrk="0" fontAlgn="base" latinLnBrk="0" hangingPunct="0">
              <a:lnSpc>
                <a:spcPct val="100000"/>
              </a:lnSpc>
              <a:spcBef>
                <a:spcPct val="0"/>
              </a:spcBef>
              <a:spcAft>
                <a:spcPct val="0"/>
              </a:spcAft>
              <a:buClrTx/>
              <a:buSzTx/>
              <a:buFontTx/>
              <a:buNone/>
              <a:tabLst/>
              <a:defRPr/>
            </a:pPr>
            <a:r>
              <a:rPr lang="en-SG" altLang="en-US" sz="1200" b="1" dirty="0">
                <a:solidFill>
                  <a:srgbClr val="4D4F53"/>
                </a:solidFill>
              </a:rPr>
              <a:t>Financing</a:t>
            </a:r>
          </a:p>
        </p:txBody>
      </p:sp>
      <p:cxnSp>
        <p:nvCxnSpPr>
          <p:cNvPr id="9" name="Straight Connector 58"/>
          <p:cNvCxnSpPr>
            <a:cxnSpLocks noChangeShapeType="1"/>
          </p:cNvCxnSpPr>
          <p:nvPr/>
        </p:nvCxnSpPr>
        <p:spPr bwMode="auto">
          <a:xfrm rot="16200000">
            <a:off x="3793531" y="1268903"/>
            <a:ext cx="6829" cy="766891"/>
          </a:xfrm>
          <a:prstGeom prst="line">
            <a:avLst/>
          </a:prstGeom>
          <a:noFill/>
          <a:ln w="12700" cmpd="sng" algn="ctr">
            <a:solidFill>
              <a:srgbClr val="C9CAC8"/>
            </a:solidFill>
            <a:prstDash val="sysDot"/>
            <a:round/>
            <a:headEnd/>
            <a:tailEnd type="oval" w="med" len="med"/>
          </a:ln>
        </p:spPr>
      </p:cxnSp>
      <p:sp>
        <p:nvSpPr>
          <p:cNvPr id="11" name="Rectangle 59"/>
          <p:cNvSpPr>
            <a:spLocks noChangeArrowheads="1"/>
          </p:cNvSpPr>
          <p:nvPr/>
        </p:nvSpPr>
        <p:spPr bwMode="auto">
          <a:xfrm>
            <a:off x="4201566" y="1262571"/>
            <a:ext cx="1828719" cy="76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en-US" sz="1200" b="1" dirty="0">
                <a:solidFill>
                  <a:srgbClr val="0083A9"/>
                </a:solidFill>
              </a:rPr>
              <a:t>Country overview</a:t>
            </a:r>
            <a:endParaRPr kumimoji="0" lang="en-GB" altLang="en-US" sz="1200" b="1" i="0" u="none" strike="noStrike" kern="1200" cap="none" spc="0" normalizeH="0" baseline="0" noProof="0" dirty="0">
              <a:ln>
                <a:noFill/>
              </a:ln>
              <a:solidFill>
                <a:srgbClr val="0083A9"/>
              </a:solidFill>
              <a:effectLst/>
              <a:uLnTx/>
              <a:uFillTx/>
              <a:latin typeface="Arial"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83A9"/>
                </a:solidFill>
                <a:effectLst/>
                <a:uLnTx/>
                <a:uFillTx/>
                <a:latin typeface="Arial" charset="0"/>
                <a:ea typeface="ＭＳ Ｐゴシック" pitchFamily="34" charset="-128"/>
                <a:cs typeface="+mn-cs"/>
              </a:rPr>
              <a:t>Retirement landscape</a:t>
            </a:r>
          </a:p>
        </p:txBody>
      </p:sp>
      <p:sp>
        <p:nvSpPr>
          <p:cNvPr id="27" name="Hex17">
            <a:extLst>
              <a:ext uri="{FF2B5EF4-FFF2-40B4-BE49-F238E27FC236}">
                <a16:creationId xmlns:a16="http://schemas.microsoft.com/office/drawing/2014/main" id="{D37861B2-B608-49E4-8DE1-2BFCB8A1E692}"/>
              </a:ext>
            </a:extLst>
          </p:cNvPr>
          <p:cNvSpPr>
            <a:spLocks noChangeArrowheads="1"/>
          </p:cNvSpPr>
          <p:nvPr/>
        </p:nvSpPr>
        <p:spPr bwMode="auto">
          <a:xfrm rot="16200000">
            <a:off x="6214426" y="1266457"/>
            <a:ext cx="939535" cy="813661"/>
          </a:xfrm>
          <a:prstGeom prst="hexagon">
            <a:avLst>
              <a:gd name="adj" fmla="val 28868"/>
              <a:gd name="vf" fmla="val 115470"/>
            </a:avLst>
          </a:prstGeom>
          <a:solidFill>
            <a:schemeClr val="bg1">
              <a:lumMod val="50000"/>
            </a:schemeClr>
          </a:solidFill>
          <a:ln>
            <a:noFill/>
          </a:ln>
        </p:spPr>
        <p:txBody>
          <a:bodyPr vert="eaVert" lIns="0" tIns="0" rIns="0" bIns="0" anchor="ctr" anchorCtr="1"/>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sp>
        <p:nvSpPr>
          <p:cNvPr id="28" name="Rectangle 51">
            <a:extLst>
              <a:ext uri="{FF2B5EF4-FFF2-40B4-BE49-F238E27FC236}">
                <a16:creationId xmlns:a16="http://schemas.microsoft.com/office/drawing/2014/main" id="{139C5705-BBDA-4197-A6EE-D8D337C7A84F}"/>
              </a:ext>
            </a:extLst>
          </p:cNvPr>
          <p:cNvSpPr>
            <a:spLocks noChangeArrowheads="1"/>
          </p:cNvSpPr>
          <p:nvPr/>
        </p:nvSpPr>
        <p:spPr bwMode="auto">
          <a:xfrm>
            <a:off x="7700064" y="1316398"/>
            <a:ext cx="2060822" cy="70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91440" tIns="45720" rIns="91440" bIns="45720"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en-US" sz="1200" b="1" dirty="0">
                <a:solidFill>
                  <a:schemeClr val="bg1">
                    <a:lumMod val="50000"/>
                  </a:schemeClr>
                </a:solidFill>
                <a:latin typeface="Arial"/>
                <a:ea typeface="ＭＳ Ｐゴシック"/>
                <a:cs typeface="Arial"/>
              </a:rPr>
              <a:t>Pan-European</a:t>
            </a:r>
            <a:br>
              <a:rPr lang="en-GB" altLang="en-US" sz="1200" b="1" dirty="0"/>
            </a:br>
            <a:r>
              <a:rPr lang="en-GB" altLang="en-US" sz="1200" b="1" dirty="0">
                <a:solidFill>
                  <a:schemeClr val="bg1">
                    <a:lumMod val="50000"/>
                  </a:schemeClr>
                </a:solidFill>
                <a:latin typeface="Arial"/>
                <a:ea typeface="ＭＳ Ｐゴシック"/>
                <a:cs typeface="Arial"/>
              </a:rPr>
              <a:t>Cross-border plans</a:t>
            </a:r>
            <a:endParaRPr kumimoji="0" lang="en-GB" altLang="en-US" sz="1200" b="1" i="0" u="none" strike="noStrike" kern="1200" cap="none" spc="0" normalizeH="0" baseline="0" noProof="0" dirty="0">
              <a:ln>
                <a:noFill/>
              </a:ln>
              <a:solidFill>
                <a:schemeClr val="bg1">
                  <a:lumMod val="50000"/>
                </a:schemeClr>
              </a:solidFill>
              <a:effectLst/>
              <a:uLnTx/>
              <a:uFillTx/>
              <a:latin typeface="Arial"/>
              <a:ea typeface="ＭＳ Ｐゴシック"/>
              <a:cs typeface="Arial"/>
            </a:endParaRPr>
          </a:p>
        </p:txBody>
      </p:sp>
      <p:sp>
        <p:nvSpPr>
          <p:cNvPr id="38" name="Rectangle 51">
            <a:extLst>
              <a:ext uri="{FF2B5EF4-FFF2-40B4-BE49-F238E27FC236}">
                <a16:creationId xmlns:a16="http://schemas.microsoft.com/office/drawing/2014/main" id="{E25E4E53-BBFB-4A83-9309-482077D9ECCA}"/>
              </a:ext>
            </a:extLst>
          </p:cNvPr>
          <p:cNvSpPr>
            <a:spLocks noChangeArrowheads="1"/>
          </p:cNvSpPr>
          <p:nvPr/>
        </p:nvSpPr>
        <p:spPr bwMode="auto">
          <a:xfrm>
            <a:off x="7703984" y="2479054"/>
            <a:ext cx="2060822" cy="76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83A9"/>
                </a:solidFill>
                <a:effectLst/>
                <a:uLnTx/>
                <a:uFillTx/>
                <a:latin typeface="Arial" charset="0"/>
                <a:ea typeface="ＭＳ Ｐゴシック" pitchFamily="34" charset="-128"/>
                <a:cs typeface="+mn-cs"/>
              </a:rPr>
              <a:t>Q&amp;A</a:t>
            </a:r>
          </a:p>
        </p:txBody>
      </p:sp>
      <p:sp>
        <p:nvSpPr>
          <p:cNvPr id="39" name="Hex17">
            <a:extLst>
              <a:ext uri="{FF2B5EF4-FFF2-40B4-BE49-F238E27FC236}">
                <a16:creationId xmlns:a16="http://schemas.microsoft.com/office/drawing/2014/main" id="{C869FF26-FFAB-4F2E-B8B8-811680DAE788}"/>
              </a:ext>
            </a:extLst>
          </p:cNvPr>
          <p:cNvSpPr>
            <a:spLocks noChangeArrowheads="1"/>
          </p:cNvSpPr>
          <p:nvPr/>
        </p:nvSpPr>
        <p:spPr bwMode="auto">
          <a:xfrm rot="16200000">
            <a:off x="6214426" y="2466390"/>
            <a:ext cx="939535" cy="813661"/>
          </a:xfrm>
          <a:prstGeom prst="hexagon">
            <a:avLst>
              <a:gd name="adj" fmla="val 28868"/>
              <a:gd name="vf" fmla="val 115470"/>
            </a:avLst>
          </a:prstGeom>
          <a:solidFill>
            <a:schemeClr val="accent3">
              <a:lumMod val="75000"/>
            </a:schemeClr>
          </a:solidFill>
          <a:ln>
            <a:noFill/>
          </a:ln>
        </p:spPr>
        <p:txBody>
          <a:bodyPr vert="eaVert" lIns="0" tIns="0" rIns="0" bIns="0" anchor="ctr" anchorCtr="1"/>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nvGrpSpPr>
          <p:cNvPr id="24" name="Group 23">
            <a:extLst>
              <a:ext uri="{FF2B5EF4-FFF2-40B4-BE49-F238E27FC236}">
                <a16:creationId xmlns:a16="http://schemas.microsoft.com/office/drawing/2014/main" id="{BB397112-E84F-4AA2-9310-5789D27CFE91}"/>
              </a:ext>
            </a:extLst>
          </p:cNvPr>
          <p:cNvGrpSpPr/>
          <p:nvPr/>
        </p:nvGrpSpPr>
        <p:grpSpPr>
          <a:xfrm>
            <a:off x="6511322" y="2713187"/>
            <a:ext cx="405765" cy="359093"/>
            <a:chOff x="1571521" y="3158285"/>
            <a:chExt cx="405765" cy="359093"/>
          </a:xfrm>
        </p:grpSpPr>
        <p:sp>
          <p:nvSpPr>
            <p:cNvPr id="25" name="Freeform: Shape 24">
              <a:extLst>
                <a:ext uri="{FF2B5EF4-FFF2-40B4-BE49-F238E27FC236}">
                  <a16:creationId xmlns:a16="http://schemas.microsoft.com/office/drawing/2014/main" id="{4450013F-D2A8-4321-B327-740B6EBA4872}"/>
                </a:ext>
              </a:extLst>
            </p:cNvPr>
            <p:cNvSpPr/>
            <p:nvPr/>
          </p:nvSpPr>
          <p:spPr>
            <a:xfrm>
              <a:off x="1571521" y="3158285"/>
              <a:ext cx="352425" cy="314325"/>
            </a:xfrm>
            <a:custGeom>
              <a:avLst/>
              <a:gdLst>
                <a:gd name="connsiteX0" fmla="*/ 346234 w 352425"/>
                <a:gd name="connsiteY0" fmla="*/ 194786 h 314325"/>
                <a:gd name="connsiteX1" fmla="*/ 302419 w 352425"/>
                <a:gd name="connsiteY1" fmla="*/ 238601 h 314325"/>
                <a:gd name="connsiteX2" fmla="*/ 171926 w 352425"/>
                <a:gd name="connsiteY2" fmla="*/ 238601 h 314325"/>
                <a:gd name="connsiteX3" fmla="*/ 78581 w 352425"/>
                <a:gd name="connsiteY3" fmla="*/ 308134 h 314325"/>
                <a:gd name="connsiteX4" fmla="*/ 78581 w 352425"/>
                <a:gd name="connsiteY4" fmla="*/ 238601 h 314325"/>
                <a:gd name="connsiteX5" fmla="*/ 50959 w 352425"/>
                <a:gd name="connsiteY5" fmla="*/ 238601 h 314325"/>
                <a:gd name="connsiteX6" fmla="*/ 7144 w 352425"/>
                <a:gd name="connsiteY6" fmla="*/ 194786 h 314325"/>
                <a:gd name="connsiteX7" fmla="*/ 7144 w 352425"/>
                <a:gd name="connsiteY7" fmla="*/ 50959 h 314325"/>
                <a:gd name="connsiteX8" fmla="*/ 50959 w 352425"/>
                <a:gd name="connsiteY8" fmla="*/ 7144 h 314325"/>
                <a:gd name="connsiteX9" fmla="*/ 302419 w 352425"/>
                <a:gd name="connsiteY9" fmla="*/ 7144 h 314325"/>
                <a:gd name="connsiteX10" fmla="*/ 346234 w 352425"/>
                <a:gd name="connsiteY10" fmla="*/ 50959 h 314325"/>
                <a:gd name="connsiteX11" fmla="*/ 346234 w 352425"/>
                <a:gd name="connsiteY11" fmla="*/ 194786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5" h="314325">
                  <a:moveTo>
                    <a:pt x="346234" y="194786"/>
                  </a:moveTo>
                  <a:cubicBezTo>
                    <a:pt x="346234" y="219551"/>
                    <a:pt x="326231" y="238601"/>
                    <a:pt x="302419" y="238601"/>
                  </a:cubicBezTo>
                  <a:lnTo>
                    <a:pt x="171926" y="238601"/>
                  </a:lnTo>
                  <a:lnTo>
                    <a:pt x="78581" y="308134"/>
                  </a:lnTo>
                  <a:lnTo>
                    <a:pt x="78581" y="238601"/>
                  </a:lnTo>
                  <a:lnTo>
                    <a:pt x="50959" y="238601"/>
                  </a:lnTo>
                  <a:cubicBezTo>
                    <a:pt x="26194" y="238601"/>
                    <a:pt x="7144" y="218599"/>
                    <a:pt x="7144" y="194786"/>
                  </a:cubicBezTo>
                  <a:lnTo>
                    <a:pt x="7144" y="50959"/>
                  </a:lnTo>
                  <a:cubicBezTo>
                    <a:pt x="7144" y="26194"/>
                    <a:pt x="27146" y="7144"/>
                    <a:pt x="50959" y="7144"/>
                  </a:cubicBezTo>
                  <a:lnTo>
                    <a:pt x="302419" y="7144"/>
                  </a:lnTo>
                  <a:cubicBezTo>
                    <a:pt x="327184" y="7144"/>
                    <a:pt x="346234" y="27146"/>
                    <a:pt x="346234" y="50959"/>
                  </a:cubicBezTo>
                  <a:lnTo>
                    <a:pt x="346234" y="194786"/>
                  </a:lnTo>
                  <a:close/>
                </a:path>
              </a:pathLst>
            </a:custGeom>
            <a:noFill/>
            <a:ln w="12700" cap="rnd">
              <a:solidFill>
                <a:schemeClr val="bg1"/>
              </a:solidFill>
              <a:prstDash val="solid"/>
              <a:round/>
            </a:ln>
          </p:spPr>
          <p:txBody>
            <a:bodyPr rtlCol="0" anchor="ctr"/>
            <a:lstStyle/>
            <a:p>
              <a:endParaRPr lang="en-US" dirty="0"/>
            </a:p>
          </p:txBody>
        </p:sp>
        <p:sp>
          <p:nvSpPr>
            <p:cNvPr id="26" name="Freeform: Shape 25">
              <a:extLst>
                <a:ext uri="{FF2B5EF4-FFF2-40B4-BE49-F238E27FC236}">
                  <a16:creationId xmlns:a16="http://schemas.microsoft.com/office/drawing/2014/main" id="{C3C0A012-7B1C-43B6-9761-2030680458B0}"/>
                </a:ext>
              </a:extLst>
            </p:cNvPr>
            <p:cNvSpPr/>
            <p:nvPr/>
          </p:nvSpPr>
          <p:spPr>
            <a:xfrm>
              <a:off x="1758211" y="3212578"/>
              <a:ext cx="219075" cy="304800"/>
            </a:xfrm>
            <a:custGeom>
              <a:avLst/>
              <a:gdLst>
                <a:gd name="connsiteX0" fmla="*/ 7144 w 219075"/>
                <a:gd name="connsiteY0" fmla="*/ 228124 h 304800"/>
                <a:gd name="connsiteX1" fmla="*/ 27146 w 219075"/>
                <a:gd name="connsiteY1" fmla="*/ 228124 h 304800"/>
                <a:gd name="connsiteX2" fmla="*/ 141446 w 219075"/>
                <a:gd name="connsiteY2" fmla="*/ 297656 h 304800"/>
                <a:gd name="connsiteX3" fmla="*/ 141446 w 219075"/>
                <a:gd name="connsiteY3" fmla="*/ 228124 h 304800"/>
                <a:gd name="connsiteX4" fmla="*/ 169069 w 219075"/>
                <a:gd name="connsiteY4" fmla="*/ 228124 h 304800"/>
                <a:gd name="connsiteX5" fmla="*/ 212884 w 219075"/>
                <a:gd name="connsiteY5" fmla="*/ 184309 h 304800"/>
                <a:gd name="connsiteX6" fmla="*/ 212884 w 219075"/>
                <a:gd name="connsiteY6" fmla="*/ 714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304800">
                  <a:moveTo>
                    <a:pt x="7144" y="228124"/>
                  </a:moveTo>
                  <a:lnTo>
                    <a:pt x="27146" y="228124"/>
                  </a:lnTo>
                  <a:lnTo>
                    <a:pt x="141446" y="297656"/>
                  </a:lnTo>
                  <a:lnTo>
                    <a:pt x="141446" y="228124"/>
                  </a:lnTo>
                  <a:lnTo>
                    <a:pt x="169069" y="228124"/>
                  </a:lnTo>
                  <a:cubicBezTo>
                    <a:pt x="193834" y="228124"/>
                    <a:pt x="212884" y="208121"/>
                    <a:pt x="212884" y="184309"/>
                  </a:cubicBezTo>
                  <a:lnTo>
                    <a:pt x="212884" y="7144"/>
                  </a:lnTo>
                </a:path>
              </a:pathLst>
            </a:custGeom>
            <a:noFill/>
            <a:ln w="12700" cap="rnd">
              <a:solidFill>
                <a:schemeClr val="bg1"/>
              </a:solidFill>
              <a:prstDash val="solid"/>
              <a:round/>
            </a:ln>
          </p:spPr>
          <p:txBody>
            <a:bodyPr rtlCol="0" anchor="ctr"/>
            <a:lstStyle/>
            <a:p>
              <a:endParaRPr lang="en-US" dirty="0"/>
            </a:p>
          </p:txBody>
        </p:sp>
        <p:sp>
          <p:nvSpPr>
            <p:cNvPr id="30" name="Freeform: Shape 29">
              <a:extLst>
                <a:ext uri="{FF2B5EF4-FFF2-40B4-BE49-F238E27FC236}">
                  <a16:creationId xmlns:a16="http://schemas.microsoft.com/office/drawing/2014/main" id="{5D320744-FA99-4D21-AF2A-633CC821884B}"/>
                </a:ext>
              </a:extLst>
            </p:cNvPr>
            <p:cNvSpPr/>
            <p:nvPr/>
          </p:nvSpPr>
          <p:spPr>
            <a:xfrm>
              <a:off x="1736303" y="3333545"/>
              <a:ext cx="19050" cy="19050"/>
            </a:xfrm>
            <a:custGeom>
              <a:avLst/>
              <a:gdLst>
                <a:gd name="connsiteX0" fmla="*/ 12859 w 19050"/>
                <a:gd name="connsiteY0" fmla="*/ 10001 h 19050"/>
                <a:gd name="connsiteX1" fmla="*/ 10001 w 19050"/>
                <a:gd name="connsiteY1" fmla="*/ 12859 h 19050"/>
                <a:gd name="connsiteX2" fmla="*/ 7144 w 19050"/>
                <a:gd name="connsiteY2" fmla="*/ 10001 h 19050"/>
                <a:gd name="connsiteX3" fmla="*/ 10001 w 19050"/>
                <a:gd name="connsiteY3" fmla="*/ 7144 h 19050"/>
                <a:gd name="connsiteX4" fmla="*/ 12859 w 19050"/>
                <a:gd name="connsiteY4" fmla="*/ 100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0001"/>
                  </a:moveTo>
                  <a:cubicBezTo>
                    <a:pt x="12859" y="11906"/>
                    <a:pt x="11906" y="12859"/>
                    <a:pt x="10001" y="12859"/>
                  </a:cubicBezTo>
                  <a:cubicBezTo>
                    <a:pt x="8096" y="12859"/>
                    <a:pt x="7144" y="11906"/>
                    <a:pt x="7144" y="10001"/>
                  </a:cubicBezTo>
                  <a:cubicBezTo>
                    <a:pt x="7144" y="8096"/>
                    <a:pt x="8096" y="7144"/>
                    <a:pt x="10001" y="7144"/>
                  </a:cubicBezTo>
                  <a:cubicBezTo>
                    <a:pt x="11906" y="7144"/>
                    <a:pt x="12859" y="8096"/>
                    <a:pt x="12859" y="10001"/>
                  </a:cubicBezTo>
                  <a:close/>
                </a:path>
              </a:pathLst>
            </a:custGeom>
            <a:noFill/>
            <a:ln w="12700" cap="rnd">
              <a:solidFill>
                <a:schemeClr val="bg1"/>
              </a:solidFill>
              <a:prstDash val="solid"/>
              <a:round/>
            </a:ln>
          </p:spPr>
          <p:txBody>
            <a:bodyPr rtlCol="0" anchor="ctr"/>
            <a:lstStyle/>
            <a:p>
              <a:endParaRPr lang="en-US" dirty="0"/>
            </a:p>
          </p:txBody>
        </p:sp>
        <p:sp>
          <p:nvSpPr>
            <p:cNvPr id="31" name="Freeform: Shape 30">
              <a:extLst>
                <a:ext uri="{FF2B5EF4-FFF2-40B4-BE49-F238E27FC236}">
                  <a16:creationId xmlns:a16="http://schemas.microsoft.com/office/drawing/2014/main" id="{8748BEB0-2569-4834-BC91-471776E0E3B8}"/>
                </a:ext>
              </a:extLst>
            </p:cNvPr>
            <p:cNvSpPr/>
            <p:nvPr/>
          </p:nvSpPr>
          <p:spPr>
            <a:xfrm>
              <a:off x="1703918" y="3203560"/>
              <a:ext cx="85725" cy="104775"/>
            </a:xfrm>
            <a:custGeom>
              <a:avLst/>
              <a:gdLst>
                <a:gd name="connsiteX0" fmla="*/ 7144 w 85725"/>
                <a:gd name="connsiteY0" fmla="*/ 25686 h 104775"/>
                <a:gd name="connsiteX1" fmla="*/ 52864 w 85725"/>
                <a:gd name="connsiteY1" fmla="*/ 7589 h 104775"/>
                <a:gd name="connsiteX2" fmla="*/ 83344 w 85725"/>
                <a:gd name="connsiteY2" fmla="*/ 59024 h 104775"/>
                <a:gd name="connsiteX3" fmla="*/ 43339 w 85725"/>
                <a:gd name="connsiteY3" fmla="*/ 79026 h 104775"/>
                <a:gd name="connsiteX4" fmla="*/ 43339 w 85725"/>
                <a:gd name="connsiteY4" fmla="*/ 10664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04775">
                  <a:moveTo>
                    <a:pt x="7144" y="25686"/>
                  </a:moveTo>
                  <a:cubicBezTo>
                    <a:pt x="7144" y="25686"/>
                    <a:pt x="25241" y="3779"/>
                    <a:pt x="52864" y="7589"/>
                  </a:cubicBezTo>
                  <a:cubicBezTo>
                    <a:pt x="86201" y="11399"/>
                    <a:pt x="92869" y="39974"/>
                    <a:pt x="83344" y="59024"/>
                  </a:cubicBezTo>
                  <a:cubicBezTo>
                    <a:pt x="72866" y="79979"/>
                    <a:pt x="43339" y="79026"/>
                    <a:pt x="43339" y="79026"/>
                  </a:cubicBezTo>
                  <a:lnTo>
                    <a:pt x="43339" y="106649"/>
                  </a:lnTo>
                </a:path>
              </a:pathLst>
            </a:custGeom>
            <a:noFill/>
            <a:ln w="12700" cap="rnd">
              <a:solidFill>
                <a:schemeClr val="bg1"/>
              </a:solidFill>
              <a:prstDash val="solid"/>
              <a:round/>
            </a:ln>
          </p:spPr>
          <p:txBody>
            <a:bodyPr rtlCol="0" anchor="ctr"/>
            <a:lstStyle/>
            <a:p>
              <a:endParaRPr lang="en-US" dirty="0"/>
            </a:p>
          </p:txBody>
        </p:sp>
      </p:grpSp>
      <p:grpSp>
        <p:nvGrpSpPr>
          <p:cNvPr id="32" name="Group 31">
            <a:extLst>
              <a:ext uri="{FF2B5EF4-FFF2-40B4-BE49-F238E27FC236}">
                <a16:creationId xmlns:a16="http://schemas.microsoft.com/office/drawing/2014/main" id="{AD6A786E-0F97-4E42-9457-E0401BFF5534}"/>
              </a:ext>
            </a:extLst>
          </p:cNvPr>
          <p:cNvGrpSpPr/>
          <p:nvPr/>
        </p:nvGrpSpPr>
        <p:grpSpPr>
          <a:xfrm>
            <a:off x="6515490" y="1475620"/>
            <a:ext cx="337405" cy="409575"/>
            <a:chOff x="7849061" y="2325610"/>
            <a:chExt cx="337405" cy="409575"/>
          </a:xfrm>
        </p:grpSpPr>
        <p:sp>
          <p:nvSpPr>
            <p:cNvPr id="33" name="Freeform: Shape 32">
              <a:extLst>
                <a:ext uri="{FF2B5EF4-FFF2-40B4-BE49-F238E27FC236}">
                  <a16:creationId xmlns:a16="http://schemas.microsoft.com/office/drawing/2014/main" id="{891439DE-EBAE-452C-B3A1-3C1FCD5389C4}"/>
                </a:ext>
              </a:extLst>
            </p:cNvPr>
            <p:cNvSpPr/>
            <p:nvPr/>
          </p:nvSpPr>
          <p:spPr>
            <a:xfrm>
              <a:off x="7891191" y="2342617"/>
              <a:ext cx="295275" cy="285750"/>
            </a:xfrm>
            <a:custGeom>
              <a:avLst/>
              <a:gdLst>
                <a:gd name="connsiteX0" fmla="*/ 237649 w 295275"/>
                <a:gd name="connsiteY0" fmla="*/ 254932 h 285750"/>
                <a:gd name="connsiteX1" fmla="*/ 254794 w 295275"/>
                <a:gd name="connsiteY1" fmla="*/ 56811 h 285750"/>
                <a:gd name="connsiteX2" fmla="*/ 171926 w 295275"/>
                <a:gd name="connsiteY2" fmla="*/ 9186 h 285750"/>
                <a:gd name="connsiteX3" fmla="*/ 57626 w 295275"/>
                <a:gd name="connsiteY3" fmla="*/ 39667 h 285750"/>
                <a:gd name="connsiteX4" fmla="*/ 40481 w 295275"/>
                <a:gd name="connsiteY4" fmla="*/ 237786 h 285750"/>
                <a:gd name="connsiteX5" fmla="*/ 237649 w 295275"/>
                <a:gd name="connsiteY5" fmla="*/ 254932 h 285750"/>
                <a:gd name="connsiteX6" fmla="*/ 39529 w 295275"/>
                <a:gd name="connsiteY6" fmla="*/ 237786 h 285750"/>
                <a:gd name="connsiteX7" fmla="*/ 255746 w 295275"/>
                <a:gd name="connsiteY7" fmla="*/ 55859 h 285750"/>
                <a:gd name="connsiteX8" fmla="*/ 288131 w 295275"/>
                <a:gd name="connsiteY8" fmla="*/ 146347 h 285750"/>
                <a:gd name="connsiteX9" fmla="*/ 187166 w 295275"/>
                <a:gd name="connsiteY9" fmla="*/ 191114 h 285750"/>
                <a:gd name="connsiteX10" fmla="*/ 124301 w 295275"/>
                <a:gd name="connsiteY10" fmla="*/ 285412 h 285750"/>
                <a:gd name="connsiteX11" fmla="*/ 7144 w 295275"/>
                <a:gd name="connsiteY11" fmla="*/ 146347 h 285750"/>
                <a:gd name="connsiteX12" fmla="*/ 110966 w 295275"/>
                <a:gd name="connsiteY12" fmla="*/ 100627 h 285750"/>
                <a:gd name="connsiteX13" fmla="*/ 172879 w 295275"/>
                <a:gd name="connsiteY13" fmla="*/ 9186 h 285750"/>
                <a:gd name="connsiteX14" fmla="*/ 236696 w 295275"/>
                <a:gd name="connsiteY14" fmla="*/ 255884 h 285750"/>
                <a:gd name="connsiteX15" fmla="*/ 191929 w 295275"/>
                <a:gd name="connsiteY15" fmla="*/ 110152 h 285750"/>
                <a:gd name="connsiteX16" fmla="*/ 55721 w 295275"/>
                <a:gd name="connsiteY16" fmla="*/ 40619 h 285750"/>
                <a:gd name="connsiteX17" fmla="*/ 61436 w 295275"/>
                <a:gd name="connsiteY17" fmla="*/ 36809 h 285750"/>
                <a:gd name="connsiteX18" fmla="*/ 106204 w 295275"/>
                <a:gd name="connsiteY18" fmla="*/ 182542 h 285750"/>
                <a:gd name="connsiteX19" fmla="*/ 241459 w 295275"/>
                <a:gd name="connsiteY19" fmla="*/ 252074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275" h="285750">
                  <a:moveTo>
                    <a:pt x="237649" y="254932"/>
                  </a:moveTo>
                  <a:cubicBezTo>
                    <a:pt x="296704" y="205402"/>
                    <a:pt x="304324" y="116819"/>
                    <a:pt x="254794" y="56811"/>
                  </a:cubicBezTo>
                  <a:cubicBezTo>
                    <a:pt x="232886" y="30142"/>
                    <a:pt x="203359" y="13949"/>
                    <a:pt x="171926" y="9186"/>
                  </a:cubicBezTo>
                  <a:cubicBezTo>
                    <a:pt x="132874" y="2519"/>
                    <a:pt x="90011" y="12044"/>
                    <a:pt x="57626" y="39667"/>
                  </a:cubicBezTo>
                  <a:cubicBezTo>
                    <a:pt x="-1429" y="89197"/>
                    <a:pt x="-9049" y="177779"/>
                    <a:pt x="40481" y="237786"/>
                  </a:cubicBezTo>
                  <a:cubicBezTo>
                    <a:pt x="90011" y="296842"/>
                    <a:pt x="178594" y="304462"/>
                    <a:pt x="237649" y="254932"/>
                  </a:cubicBezTo>
                  <a:close/>
                  <a:moveTo>
                    <a:pt x="39529" y="237786"/>
                  </a:moveTo>
                  <a:lnTo>
                    <a:pt x="255746" y="55859"/>
                  </a:lnTo>
                  <a:moveTo>
                    <a:pt x="288131" y="146347"/>
                  </a:moveTo>
                  <a:cubicBezTo>
                    <a:pt x="253841" y="150157"/>
                    <a:pt x="217646" y="165397"/>
                    <a:pt x="187166" y="191114"/>
                  </a:cubicBezTo>
                  <a:cubicBezTo>
                    <a:pt x="155734" y="217784"/>
                    <a:pt x="133826" y="251122"/>
                    <a:pt x="124301" y="285412"/>
                  </a:cubicBezTo>
                  <a:moveTo>
                    <a:pt x="7144" y="146347"/>
                  </a:moveTo>
                  <a:cubicBezTo>
                    <a:pt x="42386" y="142536"/>
                    <a:pt x="79534" y="127297"/>
                    <a:pt x="110966" y="100627"/>
                  </a:cubicBezTo>
                  <a:cubicBezTo>
                    <a:pt x="141446" y="74909"/>
                    <a:pt x="162401" y="42524"/>
                    <a:pt x="172879" y="9186"/>
                  </a:cubicBezTo>
                  <a:moveTo>
                    <a:pt x="236696" y="255884"/>
                  </a:moveTo>
                  <a:cubicBezTo>
                    <a:pt x="244316" y="209211"/>
                    <a:pt x="229076" y="154919"/>
                    <a:pt x="191929" y="110152"/>
                  </a:cubicBezTo>
                  <a:cubicBezTo>
                    <a:pt x="154781" y="65384"/>
                    <a:pt x="103346" y="41572"/>
                    <a:pt x="55721" y="40619"/>
                  </a:cubicBezTo>
                  <a:moveTo>
                    <a:pt x="61436" y="36809"/>
                  </a:moveTo>
                  <a:cubicBezTo>
                    <a:pt x="53816" y="83482"/>
                    <a:pt x="69056" y="137774"/>
                    <a:pt x="106204" y="182542"/>
                  </a:cubicBezTo>
                  <a:cubicBezTo>
                    <a:pt x="143351" y="227309"/>
                    <a:pt x="194786" y="251122"/>
                    <a:pt x="241459" y="252074"/>
                  </a:cubicBezTo>
                </a:path>
              </a:pathLst>
            </a:custGeom>
            <a:noFill/>
            <a:ln w="9525" cap="flat">
              <a:solidFill>
                <a:schemeClr val="bg1"/>
              </a:solid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36CE31B1-EFF2-4981-80B2-65BE2684A9FC}"/>
                </a:ext>
              </a:extLst>
            </p:cNvPr>
            <p:cNvSpPr/>
            <p:nvPr/>
          </p:nvSpPr>
          <p:spPr>
            <a:xfrm>
              <a:off x="7849061" y="2325610"/>
              <a:ext cx="323850" cy="352425"/>
            </a:xfrm>
            <a:custGeom>
              <a:avLst/>
              <a:gdLst>
                <a:gd name="connsiteX0" fmla="*/ 96899 w 323850"/>
                <a:gd name="connsiteY0" fmla="*/ 7144 h 352425"/>
                <a:gd name="connsiteX1" fmla="*/ 72134 w 323850"/>
                <a:gd name="connsiteY1" fmla="*/ 24289 h 352425"/>
                <a:gd name="connsiteX2" fmla="*/ 49274 w 323850"/>
                <a:gd name="connsiteY2" fmla="*/ 280511 h 352425"/>
                <a:gd name="connsiteX3" fmla="*/ 305496 w 323850"/>
                <a:gd name="connsiteY3" fmla="*/ 303371 h 352425"/>
                <a:gd name="connsiteX4" fmla="*/ 324546 w 323850"/>
                <a:gd name="connsiteY4" fmla="*/ 285274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352425">
                  <a:moveTo>
                    <a:pt x="96899" y="7144"/>
                  </a:moveTo>
                  <a:cubicBezTo>
                    <a:pt x="88327" y="11906"/>
                    <a:pt x="80706" y="17621"/>
                    <a:pt x="72134" y="24289"/>
                  </a:cubicBezTo>
                  <a:cubicBezTo>
                    <a:pt x="-5019" y="89059"/>
                    <a:pt x="-14544" y="203359"/>
                    <a:pt x="49274" y="280511"/>
                  </a:cubicBezTo>
                  <a:cubicBezTo>
                    <a:pt x="114044" y="357664"/>
                    <a:pt x="228344" y="367189"/>
                    <a:pt x="305496" y="303371"/>
                  </a:cubicBezTo>
                  <a:cubicBezTo>
                    <a:pt x="312164" y="297656"/>
                    <a:pt x="318831" y="291941"/>
                    <a:pt x="324546" y="285274"/>
                  </a:cubicBezTo>
                </a:path>
              </a:pathLst>
            </a:custGeom>
            <a:noFill/>
            <a:ln w="9525" cap="rnd">
              <a:solidFill>
                <a:schemeClr val="bg1"/>
              </a:solid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FA8F9C78-A579-4372-8484-5C183C74CF4F}"/>
                </a:ext>
              </a:extLst>
            </p:cNvPr>
            <p:cNvSpPr/>
            <p:nvPr/>
          </p:nvSpPr>
          <p:spPr>
            <a:xfrm>
              <a:off x="7915956" y="2344660"/>
              <a:ext cx="247650" cy="390525"/>
            </a:xfrm>
            <a:custGeom>
              <a:avLst/>
              <a:gdLst>
                <a:gd name="connsiteX0" fmla="*/ 122396 w 247650"/>
                <a:gd name="connsiteY0" fmla="*/ 325279 h 390525"/>
                <a:gd name="connsiteX1" fmla="*/ 122396 w 247650"/>
                <a:gd name="connsiteY1" fmla="*/ 383381 h 390525"/>
                <a:gd name="connsiteX2" fmla="*/ 7144 w 247650"/>
                <a:gd name="connsiteY2" fmla="*/ 7144 h 390525"/>
                <a:gd name="connsiteX3" fmla="*/ 32861 w 247650"/>
                <a:gd name="connsiteY3" fmla="*/ 38576 h 390525"/>
                <a:gd name="connsiteX4" fmla="*/ 212884 w 247650"/>
                <a:gd name="connsiteY4" fmla="*/ 252889 h 390525"/>
                <a:gd name="connsiteX5" fmla="*/ 241459 w 247650"/>
                <a:gd name="connsiteY5" fmla="*/ 28622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50" h="390525">
                  <a:moveTo>
                    <a:pt x="122396" y="325279"/>
                  </a:moveTo>
                  <a:lnTo>
                    <a:pt x="122396" y="383381"/>
                  </a:lnTo>
                  <a:moveTo>
                    <a:pt x="7144" y="7144"/>
                  </a:moveTo>
                  <a:lnTo>
                    <a:pt x="32861" y="38576"/>
                  </a:lnTo>
                  <a:moveTo>
                    <a:pt x="212884" y="252889"/>
                  </a:moveTo>
                  <a:lnTo>
                    <a:pt x="241459" y="286226"/>
                  </a:lnTo>
                </a:path>
              </a:pathLst>
            </a:custGeom>
            <a:noFill/>
            <a:ln w="9525" cap="flat">
              <a:solidFill>
                <a:schemeClr val="bg1"/>
              </a:solid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8F4ADCA2-72ED-472B-BDC3-5D013D50BF5F}"/>
                </a:ext>
              </a:extLst>
            </p:cNvPr>
            <p:cNvSpPr/>
            <p:nvPr/>
          </p:nvSpPr>
          <p:spPr>
            <a:xfrm>
              <a:off x="7944531" y="2718040"/>
              <a:ext cx="180975" cy="9525"/>
            </a:xfrm>
            <a:custGeom>
              <a:avLst/>
              <a:gdLst>
                <a:gd name="connsiteX0" fmla="*/ 181451 w 180975"/>
                <a:gd name="connsiteY0" fmla="*/ 7144 h 9525"/>
                <a:gd name="connsiteX1" fmla="*/ 7144 w 180975"/>
                <a:gd name="connsiteY1" fmla="*/ 7144 h 9525"/>
              </a:gdLst>
              <a:ahLst/>
              <a:cxnLst>
                <a:cxn ang="0">
                  <a:pos x="connsiteX0" y="connsiteY0"/>
                </a:cxn>
                <a:cxn ang="0">
                  <a:pos x="connsiteX1" y="connsiteY1"/>
                </a:cxn>
              </a:cxnLst>
              <a:rect l="l" t="t" r="r" b="b"/>
              <a:pathLst>
                <a:path w="180975" h="9525">
                  <a:moveTo>
                    <a:pt x="181451" y="7144"/>
                  </a:moveTo>
                  <a:lnTo>
                    <a:pt x="7144" y="7144"/>
                  </a:lnTo>
                </a:path>
              </a:pathLst>
            </a:custGeom>
            <a:ln w="9525" cap="rnd">
              <a:solidFill>
                <a:schemeClr val="bg1"/>
              </a:solidFill>
              <a:prstDash val="solid"/>
              <a:miter/>
            </a:ln>
          </p:spPr>
          <p:txBody>
            <a:bodyPr rtlCol="0" anchor="ctr"/>
            <a:lstStyle/>
            <a:p>
              <a:endParaRPr lang="en-US" dirty="0"/>
            </a:p>
          </p:txBody>
        </p:sp>
      </p:grpSp>
      <p:grpSp>
        <p:nvGrpSpPr>
          <p:cNvPr id="47" name="Group_44162.4603935185076072">
            <a:extLst>
              <a:ext uri="{FF2B5EF4-FFF2-40B4-BE49-F238E27FC236}">
                <a16:creationId xmlns:a16="http://schemas.microsoft.com/office/drawing/2014/main" id="{29097738-50D3-4768-B743-FA9940662082}"/>
              </a:ext>
            </a:extLst>
          </p:cNvPr>
          <p:cNvGrpSpPr/>
          <p:nvPr/>
        </p:nvGrpSpPr>
        <p:grpSpPr>
          <a:xfrm>
            <a:off x="3038400" y="4485600"/>
            <a:ext cx="3820873" cy="1056876"/>
            <a:chOff x="4492349" y="5066079"/>
            <a:chExt cx="3820873" cy="1056876"/>
          </a:xfrm>
        </p:grpSpPr>
        <p:sp>
          <p:nvSpPr>
            <p:cNvPr id="48" name="Rectangle: Rounded Corners 15">
              <a:extLst>
                <a:ext uri="{FF2B5EF4-FFF2-40B4-BE49-F238E27FC236}">
                  <a16:creationId xmlns:a16="http://schemas.microsoft.com/office/drawing/2014/main" id="{FCF77AAB-A505-4652-868A-94E75FF94F20}"/>
                </a:ext>
              </a:extLst>
            </p:cNvPr>
            <p:cNvSpPr/>
            <p:nvPr/>
          </p:nvSpPr>
          <p:spPr bwMode="auto">
            <a:xfrm>
              <a:off x="4492349" y="5066079"/>
              <a:ext cx="3749843" cy="1056876"/>
            </a:xfrm>
            <a:prstGeom prst="roundRect">
              <a:avLst/>
            </a:prstGeom>
            <a:solidFill>
              <a:schemeClr val="bg1">
                <a:lumMod val="9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08" charset="-128"/>
              </a:endParaRPr>
            </a:p>
          </p:txBody>
        </p:sp>
        <p:pic>
          <p:nvPicPr>
            <p:cNvPr id="49" name="Graphic 16" descr="Email">
              <a:extLst>
                <a:ext uri="{FF2B5EF4-FFF2-40B4-BE49-F238E27FC236}">
                  <a16:creationId xmlns:a16="http://schemas.microsoft.com/office/drawing/2014/main" id="{3F471FF8-9DC4-495D-825F-A462129280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6510" y="5310133"/>
              <a:ext cx="539338" cy="539338"/>
            </a:xfrm>
            <a:prstGeom prst="rect">
              <a:avLst/>
            </a:prstGeom>
          </p:spPr>
        </p:pic>
        <p:sp>
          <p:nvSpPr>
            <p:cNvPr id="50" name="TextBox 49">
              <a:extLst>
                <a:ext uri="{FF2B5EF4-FFF2-40B4-BE49-F238E27FC236}">
                  <a16:creationId xmlns:a16="http://schemas.microsoft.com/office/drawing/2014/main" id="{C8DADC81-8FC4-4163-BF1B-A9622512698B}"/>
                </a:ext>
              </a:extLst>
            </p:cNvPr>
            <p:cNvSpPr txBox="1"/>
            <p:nvPr/>
          </p:nvSpPr>
          <p:spPr>
            <a:xfrm>
              <a:off x="5145848" y="5076515"/>
              <a:ext cx="3167374" cy="1046440"/>
            </a:xfrm>
            <a:prstGeom prst="rect">
              <a:avLst/>
            </a:prstGeom>
            <a:noFill/>
          </p:spPr>
          <p:txBody>
            <a:bodyPr wrap="square" rtlCol="0">
              <a:spAutoFit/>
            </a:bodyPr>
            <a:lstStyle/>
            <a:p>
              <a:r>
                <a:rPr lang="en-US" sz="1400" b="1" dirty="0">
                  <a:solidFill>
                    <a:srgbClr val="E11B22"/>
                  </a:solidFill>
                  <a:latin typeface="+mn-lt"/>
                </a:rPr>
                <a:t>Questions?</a:t>
              </a:r>
            </a:p>
            <a:p>
              <a:r>
                <a:rPr lang="en-US" sz="1200" dirty="0">
                  <a:latin typeface="+mn-lt"/>
                </a:rPr>
                <a:t>Please share your questions using the </a:t>
              </a:r>
              <a:br>
                <a:rPr lang="en-US" sz="1200" dirty="0">
                  <a:latin typeface="+mn-lt"/>
                </a:rPr>
              </a:br>
              <a:r>
                <a:rPr lang="en-US" sz="1200" b="1" dirty="0">
                  <a:solidFill>
                    <a:srgbClr val="E11B22"/>
                  </a:solidFill>
                  <a:latin typeface="+mn-lt"/>
                </a:rPr>
                <a:t>Q&amp;A feature</a:t>
              </a:r>
              <a:r>
                <a:rPr lang="en-US" sz="1200" dirty="0">
                  <a:solidFill>
                    <a:srgbClr val="E11B22"/>
                  </a:solidFill>
                  <a:latin typeface="+mn-lt"/>
                </a:rPr>
                <a:t> </a:t>
              </a:r>
              <a:r>
                <a:rPr lang="en-US" sz="1200" dirty="0">
                  <a:latin typeface="+mn-lt"/>
                </a:rPr>
                <a:t>during the session, or email us at </a:t>
              </a:r>
              <a:r>
                <a:rPr lang="en-US" sz="1200" dirty="0">
                  <a:solidFill>
                    <a:srgbClr val="0039A6"/>
                  </a:solidFill>
                  <a:latin typeface="+mn-lt"/>
                  <a:hlinkClick r:id="rId4"/>
                </a:rPr>
                <a:t>international.retirement@aon.com</a:t>
              </a:r>
              <a:r>
                <a:rPr lang="en-US" sz="1200" dirty="0">
                  <a:solidFill>
                    <a:srgbClr val="0039A6"/>
                  </a:solidFill>
                  <a:latin typeface="+mn-lt"/>
                </a:rPr>
                <a:t> </a:t>
              </a:r>
              <a:r>
                <a:rPr lang="en-US" sz="1200" dirty="0">
                  <a:latin typeface="+mn-lt"/>
                </a:rPr>
                <a:t>for a response after the session</a:t>
              </a:r>
              <a:endParaRPr lang="en-GB" sz="1200" dirty="0">
                <a:highlight>
                  <a:srgbClr val="FFFF00"/>
                </a:highlight>
                <a:latin typeface="+mn-lt"/>
              </a:endParaRPr>
            </a:p>
          </p:txBody>
        </p:sp>
      </p:grpSp>
      <p:pic>
        <p:nvPicPr>
          <p:cNvPr id="44" name="Icon180413093421">
            <a:extLst>
              <a:ext uri="{FF2B5EF4-FFF2-40B4-BE49-F238E27FC236}">
                <a16:creationId xmlns:a16="http://schemas.microsoft.com/office/drawing/2014/main" id="{E5E4701B-BB3E-4D50-BD57-BFD0C7F519A9}"/>
              </a:ext>
            </a:extLst>
          </p:cNvPr>
          <p:cNvPicPr>
            <a:picLocks noChangeAspect="1"/>
          </p:cNvPicPr>
          <p:nvPr/>
        </p:nvPicPr>
        <p:blipFill>
          <a:blip r:embed="rId5" cstate="email">
            <a:lum bright="100000"/>
            <a:extLst>
              <a:ext uri="{28A0092B-C50C-407E-A947-70E740481C1C}">
                <a14:useLocalDpi xmlns:a14="http://schemas.microsoft.com/office/drawing/2010/main"/>
              </a:ext>
            </a:extLst>
          </a:blip>
          <a:srcRect/>
          <a:stretch>
            <a:fillRect/>
          </a:stretch>
        </p:blipFill>
        <p:spPr bwMode="auto">
          <a:xfrm>
            <a:off x="2781380" y="2446574"/>
            <a:ext cx="813498" cy="81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729A5623-F4DA-4036-BD6B-ACEC7DF999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7485" y="1436422"/>
            <a:ext cx="626271" cy="536361"/>
          </a:xfrm>
          <a:prstGeom prst="rect">
            <a:avLst/>
          </a:prstGeom>
        </p:spPr>
      </p:pic>
      <p:sp>
        <p:nvSpPr>
          <p:cNvPr id="40" name="Right Arrow 4">
            <a:hlinkClick r:id="" action="ppaction://hlinkshowjump?jump=nextslide"/>
            <a:extLst>
              <a:ext uri="{FF2B5EF4-FFF2-40B4-BE49-F238E27FC236}">
                <a16:creationId xmlns:a16="http://schemas.microsoft.com/office/drawing/2014/main" id="{9A1B0E6A-1901-407A-B843-2F20D0C53B7E}"/>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42" name="Right Arrow 5">
            <a:hlinkClick r:id="" action="ppaction://hlinkshowjump?jump=previousslide"/>
            <a:extLst>
              <a:ext uri="{FF2B5EF4-FFF2-40B4-BE49-F238E27FC236}">
                <a16:creationId xmlns:a16="http://schemas.microsoft.com/office/drawing/2014/main" id="{A885BCBA-D6C1-4FC9-855C-6D410B43ABD3}"/>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3938115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Branch 21 – Branch 23 / Pension Fund</a:t>
            </a:r>
            <a:endParaRPr lang="en-IN" dirty="0"/>
          </a:p>
        </p:txBody>
      </p:sp>
      <p:graphicFrame>
        <p:nvGraphicFramePr>
          <p:cNvPr id="4" name="Table 3">
            <a:extLst>
              <a:ext uri="{FF2B5EF4-FFF2-40B4-BE49-F238E27FC236}">
                <a16:creationId xmlns:a16="http://schemas.microsoft.com/office/drawing/2014/main" id="{8AD716FF-1DAD-4649-8C1A-66855320A442}"/>
              </a:ext>
            </a:extLst>
          </p:cNvPr>
          <p:cNvGraphicFramePr>
            <a:graphicFrameLocks noGrp="1"/>
          </p:cNvGraphicFramePr>
          <p:nvPr>
            <p:extLst>
              <p:ext uri="{D42A27DB-BD31-4B8C-83A1-F6EECF244321}">
                <p14:modId xmlns:p14="http://schemas.microsoft.com/office/powerpoint/2010/main" val="2142793413"/>
              </p:ext>
            </p:extLst>
          </p:nvPr>
        </p:nvGraphicFramePr>
        <p:xfrm>
          <a:off x="397273" y="1478784"/>
          <a:ext cx="9109160" cy="2807305"/>
        </p:xfrm>
        <a:graphic>
          <a:graphicData uri="http://schemas.openxmlformats.org/drawingml/2006/table">
            <a:tbl>
              <a:tblPr firstRow="1" bandRow="1">
                <a:tableStyleId>{93296810-A885-4BE3-A3E7-6D5BEEA58F35}</a:tableStyleId>
              </a:tblPr>
              <a:tblGrid>
                <a:gridCol w="2519804">
                  <a:extLst>
                    <a:ext uri="{9D8B030D-6E8A-4147-A177-3AD203B41FA5}">
                      <a16:colId xmlns:a16="http://schemas.microsoft.com/office/drawing/2014/main" val="1574406908"/>
                    </a:ext>
                  </a:extLst>
                </a:gridCol>
                <a:gridCol w="2454270">
                  <a:extLst>
                    <a:ext uri="{9D8B030D-6E8A-4147-A177-3AD203B41FA5}">
                      <a16:colId xmlns:a16="http://schemas.microsoft.com/office/drawing/2014/main" val="2948321703"/>
                    </a:ext>
                  </a:extLst>
                </a:gridCol>
                <a:gridCol w="4135086">
                  <a:extLst>
                    <a:ext uri="{9D8B030D-6E8A-4147-A177-3AD203B41FA5}">
                      <a16:colId xmlns:a16="http://schemas.microsoft.com/office/drawing/2014/main" val="591842937"/>
                    </a:ext>
                  </a:extLst>
                </a:gridCol>
              </a:tblGrid>
              <a:tr h="401743">
                <a:tc>
                  <a:txBody>
                    <a:bodyPr/>
                    <a:lstStyle/>
                    <a:p>
                      <a:endParaRPr lang="en-GB" sz="1300" b="0" noProof="0" dirty="0"/>
                    </a:p>
                  </a:txBody>
                  <a:tcPr marL="99060" marR="99060" marT="49530" marB="4953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r>
                        <a:rPr lang="en-GB" sz="1300" b="0" u="sng" noProof="0" dirty="0">
                          <a:solidFill>
                            <a:schemeClr val="tx1"/>
                          </a:solidFill>
                        </a:rPr>
                        <a:t>Branch 21</a:t>
                      </a:r>
                    </a:p>
                  </a:txBody>
                  <a:tcPr marL="99060" marR="99060" marT="49530" marB="4953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r>
                        <a:rPr lang="en-GB" sz="1300" b="0" u="sng" noProof="0" dirty="0">
                          <a:solidFill>
                            <a:schemeClr val="tx1"/>
                          </a:solidFill>
                        </a:rPr>
                        <a:t>Branch 23 / Pension Fund</a:t>
                      </a:r>
                    </a:p>
                  </a:txBody>
                  <a:tcPr marL="99060" marR="99060" marT="49530" marB="4953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extLst>
                  <a:ext uri="{0D108BD9-81ED-4DB2-BD59-A6C34878D82A}">
                    <a16:rowId xmlns:a16="http://schemas.microsoft.com/office/drawing/2014/main" val="1740811518"/>
                  </a:ext>
                </a:extLst>
              </a:tr>
              <a:tr h="523422">
                <a:tc>
                  <a:txBody>
                    <a:bodyPr/>
                    <a:lstStyle/>
                    <a:p>
                      <a:r>
                        <a:rPr lang="en-GB" sz="1300" b="0" noProof="0" dirty="0"/>
                        <a:t>Choice asset mix</a:t>
                      </a:r>
                    </a:p>
                  </a:txBody>
                  <a:tcPr marL="99060" marR="99060" marT="49530" marB="4953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marL="285750" indent="-285750">
                        <a:buFont typeface="Wingdings" panose="05000000000000000000" pitchFamily="2" charset="2"/>
                        <a:buChar char="§"/>
                      </a:pPr>
                      <a:r>
                        <a:rPr lang="en-GB" sz="1300" b="0" noProof="0" dirty="0"/>
                        <a:t>Black-box main fund</a:t>
                      </a:r>
                    </a:p>
                    <a:p>
                      <a:pPr marL="285750" indent="-285750">
                        <a:buFont typeface="Wingdings" panose="05000000000000000000" pitchFamily="2" charset="2"/>
                        <a:buChar char="§"/>
                      </a:pPr>
                      <a:r>
                        <a:rPr lang="en-GB" sz="1300" b="0" noProof="0" dirty="0"/>
                        <a:t>Not transparent</a:t>
                      </a:r>
                    </a:p>
                  </a:txBody>
                  <a:tcPr marL="99060" marR="99060" marT="49530" marB="4953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tc>
                  <a:txBody>
                    <a:bodyPr/>
                    <a:lstStyle/>
                    <a:p>
                      <a:pPr marL="285750" indent="-285750">
                        <a:buFont typeface="Wingdings" panose="05000000000000000000" pitchFamily="2" charset="2"/>
                        <a:buChar char="§"/>
                      </a:pPr>
                      <a:r>
                        <a:rPr lang="en-GB" sz="1300" b="0" noProof="0" dirty="0"/>
                        <a:t>Choice asset mix employer via investment funds</a:t>
                      </a:r>
                    </a:p>
                    <a:p>
                      <a:pPr marL="285750" indent="-285750">
                        <a:buFont typeface="Wingdings" panose="05000000000000000000" pitchFamily="2" charset="2"/>
                        <a:buChar char="§"/>
                      </a:pPr>
                      <a:r>
                        <a:rPr lang="en-GB" sz="1300" b="0" noProof="0" dirty="0"/>
                        <a:t>Transparent</a:t>
                      </a:r>
                    </a:p>
                  </a:txBody>
                  <a:tcPr marL="99060" marR="99060" marT="49530" marB="4953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CAC8">
                        <a:alpha val="50196"/>
                      </a:srgbClr>
                    </a:solidFill>
                  </a:tcPr>
                </a:tc>
                <a:extLst>
                  <a:ext uri="{0D108BD9-81ED-4DB2-BD59-A6C34878D82A}">
                    <a16:rowId xmlns:a16="http://schemas.microsoft.com/office/drawing/2014/main" val="3248737694"/>
                  </a:ext>
                </a:extLst>
              </a:tr>
              <a:tr h="1882140">
                <a:tc>
                  <a:txBody>
                    <a:bodyPr/>
                    <a:lstStyle/>
                    <a:p>
                      <a:r>
                        <a:rPr lang="en-GB" sz="1300" b="0" noProof="0" dirty="0"/>
                        <a:t>Guaranteed return</a:t>
                      </a:r>
                    </a:p>
                    <a:p>
                      <a:endParaRPr lang="en-GB" sz="1300" b="0" noProof="0" dirty="0"/>
                    </a:p>
                    <a:p>
                      <a:r>
                        <a:rPr lang="en-GB" sz="1300" b="0" noProof="0" dirty="0"/>
                        <a:t>Return</a:t>
                      </a:r>
                    </a:p>
                    <a:p>
                      <a:endParaRPr lang="en-GB" sz="1300" b="0" noProof="0" dirty="0"/>
                    </a:p>
                    <a:p>
                      <a:r>
                        <a:rPr lang="en-GB" sz="1300" b="0" noProof="0" dirty="0"/>
                        <a:t>Risk of underfunding</a:t>
                      </a:r>
                    </a:p>
                    <a:p>
                      <a:endParaRPr lang="en-GB" sz="1300" b="0" noProof="0" dirty="0"/>
                    </a:p>
                    <a:p>
                      <a:r>
                        <a:rPr lang="en-GB" sz="1300" b="0" noProof="0" dirty="0"/>
                        <a:t>Volatility</a:t>
                      </a:r>
                    </a:p>
                    <a:p>
                      <a:endParaRPr lang="en-GB" sz="1300" b="0" noProof="0" dirty="0"/>
                    </a:p>
                    <a:p>
                      <a:r>
                        <a:rPr lang="en-GB" sz="1300" b="0" noProof="0" dirty="0"/>
                        <a:t>Maximum underfunding</a:t>
                      </a:r>
                    </a:p>
                  </a:txBody>
                  <a:tcPr marL="99060" marR="99060" marT="49530" marB="49530">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9CAC8">
                        <a:alpha val="50196"/>
                      </a:srgbClr>
                    </a:solidFill>
                  </a:tcPr>
                </a:tc>
                <a:tc>
                  <a:txBody>
                    <a:bodyPr/>
                    <a:lstStyle/>
                    <a:p>
                      <a:pPr marL="285750" indent="-285750">
                        <a:buFont typeface="Wingdings" panose="05000000000000000000" pitchFamily="2" charset="2"/>
                        <a:buChar char="§"/>
                      </a:pPr>
                      <a:r>
                        <a:rPr lang="en-GB" sz="1300" b="0" noProof="0" dirty="0"/>
                        <a:t>YES</a:t>
                      </a:r>
                    </a:p>
                    <a:p>
                      <a:pPr marL="285750" indent="-285750">
                        <a:buFont typeface="Wingdings" panose="05000000000000000000" pitchFamily="2" charset="2"/>
                        <a:buChar char="§"/>
                      </a:pPr>
                      <a:endParaRPr lang="en-GB" sz="1300" b="0" noProof="0" dirty="0"/>
                    </a:p>
                    <a:p>
                      <a:pPr marL="285750" indent="-285750">
                        <a:buFont typeface="Wingdings" panose="05000000000000000000" pitchFamily="2" charset="2"/>
                        <a:buChar char="§"/>
                      </a:pPr>
                      <a:r>
                        <a:rPr lang="en-GB" sz="1300" b="0" noProof="0" dirty="0"/>
                        <a:t>Low</a:t>
                      </a:r>
                    </a:p>
                    <a:p>
                      <a:pPr marL="285750" indent="-285750">
                        <a:buFont typeface="Wingdings" panose="05000000000000000000" pitchFamily="2" charset="2"/>
                        <a:buChar char="§"/>
                      </a:pPr>
                      <a:endParaRPr lang="en-GB" sz="1300" b="0" noProof="0" dirty="0"/>
                    </a:p>
                    <a:p>
                      <a:pPr marL="285750" indent="-285750">
                        <a:buFont typeface="Wingdings" panose="05000000000000000000" pitchFamily="2" charset="2"/>
                        <a:buChar char="§"/>
                      </a:pPr>
                      <a:r>
                        <a:rPr lang="en-GB" sz="1300" b="0" noProof="0" dirty="0"/>
                        <a:t>High</a:t>
                      </a:r>
                    </a:p>
                    <a:p>
                      <a:pPr marL="285750" indent="-285750">
                        <a:buFont typeface="Wingdings" panose="05000000000000000000" pitchFamily="2" charset="2"/>
                        <a:buChar char="§"/>
                      </a:pPr>
                      <a:endParaRPr lang="en-GB" sz="1300" b="0" noProof="0" dirty="0"/>
                    </a:p>
                    <a:p>
                      <a:pPr marL="285750" indent="-285750">
                        <a:buFont typeface="Wingdings" panose="05000000000000000000" pitchFamily="2" charset="2"/>
                        <a:buChar char="§"/>
                      </a:pPr>
                      <a:r>
                        <a:rPr lang="en-GB" sz="1300" b="0" noProof="0" dirty="0"/>
                        <a:t>Low</a:t>
                      </a:r>
                    </a:p>
                    <a:p>
                      <a:pPr marL="285750" indent="-285750">
                        <a:buFont typeface="Wingdings" panose="05000000000000000000" pitchFamily="2" charset="2"/>
                        <a:buChar char="§"/>
                      </a:pPr>
                      <a:endParaRPr lang="en-GB" sz="1300" b="0" noProof="0" dirty="0"/>
                    </a:p>
                    <a:p>
                      <a:pPr marL="285750" indent="-285750">
                        <a:buFont typeface="Wingdings" panose="05000000000000000000" pitchFamily="2" charset="2"/>
                        <a:buChar char="§"/>
                      </a:pPr>
                      <a:r>
                        <a:rPr lang="en-GB" sz="1300" b="0" noProof="0" dirty="0"/>
                        <a:t>Limited</a:t>
                      </a:r>
                    </a:p>
                  </a:txBody>
                  <a:tcPr marL="99060" marR="99060" marT="49530" marB="49530">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9CAC8">
                        <a:alpha val="50196"/>
                      </a:srgbClr>
                    </a:solidFill>
                  </a:tcPr>
                </a:tc>
                <a:tc>
                  <a:txBody>
                    <a:bodyPr/>
                    <a:lstStyle/>
                    <a:p>
                      <a:pPr marL="285750" indent="-285750">
                        <a:buFont typeface="Wingdings" panose="05000000000000000000" pitchFamily="2" charset="2"/>
                        <a:buChar char="§"/>
                      </a:pPr>
                      <a:r>
                        <a:rPr lang="en-GB" sz="1300" b="0" noProof="0" dirty="0"/>
                        <a:t>NO</a:t>
                      </a:r>
                    </a:p>
                    <a:p>
                      <a:pPr marL="285750" indent="-285750">
                        <a:buFont typeface="Wingdings" panose="05000000000000000000" pitchFamily="2" charset="2"/>
                        <a:buChar char="§"/>
                      </a:pPr>
                      <a:endParaRPr lang="en-GB" sz="1300" b="0" noProof="0" dirty="0"/>
                    </a:p>
                    <a:p>
                      <a:pPr marL="285750" indent="-285750">
                        <a:buFont typeface="Wingdings" panose="05000000000000000000" pitchFamily="2" charset="2"/>
                        <a:buChar char="§"/>
                      </a:pPr>
                      <a:r>
                        <a:rPr lang="en-GB" sz="1300" b="0" noProof="0" dirty="0"/>
                        <a:t>Potentially high</a:t>
                      </a:r>
                    </a:p>
                    <a:p>
                      <a:pPr marL="285750" indent="-285750">
                        <a:buFont typeface="Wingdings" panose="05000000000000000000" pitchFamily="2" charset="2"/>
                        <a:buChar char="§"/>
                      </a:pPr>
                      <a:endParaRPr lang="en-GB" sz="1300" b="0" noProof="0" dirty="0"/>
                    </a:p>
                    <a:p>
                      <a:pPr marL="285750" indent="-285750">
                        <a:buFont typeface="Wingdings" panose="05000000000000000000" pitchFamily="2" charset="2"/>
                        <a:buChar char="§"/>
                      </a:pPr>
                      <a:r>
                        <a:rPr lang="en-GB" sz="1300" b="0" noProof="0" dirty="0"/>
                        <a:t>Low</a:t>
                      </a:r>
                    </a:p>
                    <a:p>
                      <a:pPr marL="285750" indent="-285750">
                        <a:buFont typeface="Wingdings" panose="05000000000000000000" pitchFamily="2" charset="2"/>
                        <a:buChar char="§"/>
                      </a:pPr>
                      <a:endParaRPr lang="en-GB" sz="1300" b="0" noProof="0" dirty="0"/>
                    </a:p>
                    <a:p>
                      <a:pPr marL="285750" indent="-285750">
                        <a:buFont typeface="Wingdings" panose="05000000000000000000" pitchFamily="2" charset="2"/>
                        <a:buChar char="§"/>
                      </a:pPr>
                      <a:r>
                        <a:rPr lang="en-GB" sz="1300" b="0" noProof="0" dirty="0"/>
                        <a:t>High</a:t>
                      </a:r>
                    </a:p>
                    <a:p>
                      <a:pPr marL="285750" indent="-285750">
                        <a:buFont typeface="Wingdings" panose="05000000000000000000" pitchFamily="2" charset="2"/>
                        <a:buChar char="§"/>
                      </a:pPr>
                      <a:endParaRPr lang="en-GB" sz="1300" b="0" noProof="0" dirty="0"/>
                    </a:p>
                    <a:p>
                      <a:pPr marL="285750" indent="-285750">
                        <a:buFont typeface="Wingdings" panose="05000000000000000000" pitchFamily="2" charset="2"/>
                        <a:buChar char="§"/>
                      </a:pPr>
                      <a:r>
                        <a:rPr lang="en-GB" sz="1300" b="0" noProof="0" dirty="0"/>
                        <a:t>Unlimited</a:t>
                      </a:r>
                    </a:p>
                  </a:txBody>
                  <a:tcPr marL="99060" marR="99060" marT="49530" marB="49530">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9CAC8">
                        <a:alpha val="50196"/>
                      </a:srgbClr>
                    </a:solidFill>
                  </a:tcPr>
                </a:tc>
                <a:extLst>
                  <a:ext uri="{0D108BD9-81ED-4DB2-BD59-A6C34878D82A}">
                    <a16:rowId xmlns:a16="http://schemas.microsoft.com/office/drawing/2014/main" val="1136687897"/>
                  </a:ext>
                </a:extLst>
              </a:tr>
            </a:tbl>
          </a:graphicData>
        </a:graphic>
      </p:graphicFrame>
      <p:sp>
        <p:nvSpPr>
          <p:cNvPr id="5" name="TextBox 4"/>
          <p:cNvSpPr txBox="1"/>
          <p:nvPr/>
        </p:nvSpPr>
        <p:spPr>
          <a:xfrm>
            <a:off x="397273" y="4677139"/>
            <a:ext cx="9109162" cy="738664"/>
          </a:xfrm>
          <a:prstGeom prst="rect">
            <a:avLst/>
          </a:prstGeom>
          <a:noFill/>
        </p:spPr>
        <p:txBody>
          <a:bodyPr wrap="square" lIns="91440" tIns="45720" rIns="91440" bIns="45720" rtlCol="0" anchor="t">
            <a:spAutoFit/>
          </a:bodyPr>
          <a:lstStyle/>
          <a:p>
            <a:r>
              <a:rPr lang="en-US" sz="1400" dirty="0">
                <a:latin typeface="Arial"/>
                <a:ea typeface="ＭＳ Ｐゴシック"/>
                <a:cs typeface="Arial"/>
              </a:rPr>
              <a:t>A </a:t>
            </a:r>
            <a:r>
              <a:rPr lang="en-US" sz="1400" dirty="0">
                <a:solidFill>
                  <a:srgbClr val="0083A9"/>
                </a:solidFill>
                <a:latin typeface="Arial"/>
                <a:ea typeface="ＭＳ Ｐゴシック"/>
                <a:cs typeface="Arial"/>
              </a:rPr>
              <a:t>Financial Risk Analysis </a:t>
            </a:r>
            <a:r>
              <a:rPr lang="en-US" sz="1400" dirty="0">
                <a:latin typeface="Arial"/>
                <a:ea typeface="ＭＳ Ｐゴシック"/>
                <a:cs typeface="Arial"/>
              </a:rPr>
              <a:t>can be conducted to estimate the potential underfunding in Branch 21 solution and identify the possibilities in Branch 23. The analysis can be based on Aon’s financial stochastic "Capital Market Assumption" model.</a:t>
            </a:r>
          </a:p>
        </p:txBody>
      </p:sp>
      <p:sp>
        <p:nvSpPr>
          <p:cNvPr id="8" name="Right Arrow 4">
            <a:hlinkClick r:id="" action="ppaction://hlinkshowjump?jump=nextslide"/>
            <a:extLst>
              <a:ext uri="{FF2B5EF4-FFF2-40B4-BE49-F238E27FC236}">
                <a16:creationId xmlns:a16="http://schemas.microsoft.com/office/drawing/2014/main" id="{804BDDB4-BE3B-4817-AEFB-E1D3F5A841E5}"/>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9" name="Right Arrow 5">
            <a:hlinkClick r:id="" action="ppaction://hlinkshowjump?jump=previousslide"/>
            <a:extLst>
              <a:ext uri="{FF2B5EF4-FFF2-40B4-BE49-F238E27FC236}">
                <a16:creationId xmlns:a16="http://schemas.microsoft.com/office/drawing/2014/main" id="{5035BE28-AC7C-467A-B07E-997E79A53007}"/>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3621992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Belgium as a center of excellence for </a:t>
            </a:r>
            <a:br>
              <a:rPr lang="en-US" dirty="0"/>
            </a:br>
            <a:r>
              <a:rPr lang="en-US" dirty="0"/>
              <a:t>cross-border pension plans</a:t>
            </a:r>
            <a:endParaRPr lang="en-US" sz="2800" dirty="0"/>
          </a:p>
        </p:txBody>
      </p:sp>
      <p:sp>
        <p:nvSpPr>
          <p:cNvPr id="3" name="Subtitle 2">
            <a:extLst>
              <a:ext uri="{FF2B5EF4-FFF2-40B4-BE49-F238E27FC236}">
                <a16:creationId xmlns:a16="http://schemas.microsoft.com/office/drawing/2014/main" id="{17FAB9D0-6795-DB46-ADC6-43D7726C24A5}"/>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BE843425-31A5-2240-A60B-D38FFB9FFD20}"/>
              </a:ext>
            </a:extLst>
          </p:cNvPr>
          <p:cNvSpPr>
            <a:spLocks noGrp="1"/>
          </p:cNvSpPr>
          <p:nvPr>
            <p:ph type="body" sz="quarter" idx="10"/>
          </p:nvPr>
        </p:nvSpPr>
        <p:spPr/>
        <p:txBody>
          <a:bodyPr/>
          <a:lstStyle/>
          <a:p>
            <a:endParaRPr lang="en-US" dirty="0"/>
          </a:p>
        </p:txBody>
      </p:sp>
      <p:sp>
        <p:nvSpPr>
          <p:cNvPr id="6" name="Right Arrow 4">
            <a:hlinkClick r:id="" action="ppaction://hlinkshowjump?jump=nextslide"/>
            <a:extLst>
              <a:ext uri="{FF2B5EF4-FFF2-40B4-BE49-F238E27FC236}">
                <a16:creationId xmlns:a16="http://schemas.microsoft.com/office/drawing/2014/main" id="{47E1AC5E-5B48-4334-96F0-2DEA3CB9C253}"/>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7" name="Right Arrow 5">
            <a:hlinkClick r:id="" action="ppaction://hlinkshowjump?jump=previousslide"/>
            <a:extLst>
              <a:ext uri="{FF2B5EF4-FFF2-40B4-BE49-F238E27FC236}">
                <a16:creationId xmlns:a16="http://schemas.microsoft.com/office/drawing/2014/main" id="{50DDF8AE-3BB2-443B-931E-6C23AA11E00A}"/>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0" name="Rechteck 9">
            <a:extLst>
              <a:ext uri="{FF2B5EF4-FFF2-40B4-BE49-F238E27FC236}">
                <a16:creationId xmlns:a16="http://schemas.microsoft.com/office/drawing/2014/main" id="{3414BCB6-142C-4673-8E47-FDBF72765AC7}"/>
              </a:ext>
            </a:extLst>
          </p:cNvPr>
          <p:cNvSpPr/>
          <p:nvPr/>
        </p:nvSpPr>
        <p:spPr>
          <a:xfrm>
            <a:off x="308321" y="6350362"/>
            <a:ext cx="4953000" cy="338554"/>
          </a:xfrm>
          <a:prstGeom prst="rect">
            <a:avLst/>
          </a:prstGeom>
        </p:spPr>
        <p:txBody>
          <a:bodyPr>
            <a:spAutoFit/>
          </a:bodyPr>
          <a:lstStyle/>
          <a:p>
            <a:pPr>
              <a:lnSpc>
                <a:spcPct val="100000"/>
              </a:lnSpc>
            </a:pPr>
            <a:r>
              <a:rPr lang="en-US" sz="800" dirty="0"/>
              <a:t>Aon’s International Retirement Webinars: Belgium</a:t>
            </a:r>
          </a:p>
          <a:p>
            <a:pPr>
              <a:lnSpc>
                <a:spcPct val="100000"/>
              </a:lnSpc>
            </a:pPr>
            <a:r>
              <a:rPr lang="en-US" sz="800" dirty="0"/>
              <a:t>December 2020.  © 2020 Aon. All rights reserved.</a:t>
            </a:r>
          </a:p>
        </p:txBody>
      </p:sp>
    </p:spTree>
    <p:extLst>
      <p:ext uri="{BB962C8B-B14F-4D97-AF65-F5344CB8AC3E}">
        <p14:creationId xmlns:p14="http://schemas.microsoft.com/office/powerpoint/2010/main" val="331028831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Market practice</a:t>
            </a:r>
          </a:p>
        </p:txBody>
      </p:sp>
      <p:grpSp>
        <p:nvGrpSpPr>
          <p:cNvPr id="24" name="Group 23">
            <a:extLst>
              <a:ext uri="{FF2B5EF4-FFF2-40B4-BE49-F238E27FC236}">
                <a16:creationId xmlns:a16="http://schemas.microsoft.com/office/drawing/2014/main" id="{72287E60-F534-4146-9F49-FE6A43A3960B}"/>
              </a:ext>
            </a:extLst>
          </p:cNvPr>
          <p:cNvGrpSpPr/>
          <p:nvPr/>
        </p:nvGrpSpPr>
        <p:grpSpPr>
          <a:xfrm>
            <a:off x="4874991" y="2867292"/>
            <a:ext cx="4380493" cy="768388"/>
            <a:chOff x="4483491" y="2846955"/>
            <a:chExt cx="5384566" cy="944513"/>
          </a:xfrm>
        </p:grpSpPr>
        <p:cxnSp>
          <p:nvCxnSpPr>
            <p:cNvPr id="25" name="Straight Connector 20">
              <a:extLst>
                <a:ext uri="{FF2B5EF4-FFF2-40B4-BE49-F238E27FC236}">
                  <a16:creationId xmlns:a16="http://schemas.microsoft.com/office/drawing/2014/main" id="{66A2A5DF-6FBD-481D-9C3E-8142E5A15EA6}"/>
                </a:ext>
              </a:extLst>
            </p:cNvPr>
            <p:cNvCxnSpPr>
              <a:cxnSpLocks noChangeShapeType="1"/>
            </p:cNvCxnSpPr>
            <p:nvPr/>
          </p:nvCxnSpPr>
          <p:spPr bwMode="auto">
            <a:xfrm>
              <a:off x="5191927" y="3791468"/>
              <a:ext cx="4305432" cy="0"/>
            </a:xfrm>
            <a:prstGeom prst="line">
              <a:avLst/>
            </a:prstGeom>
            <a:noFill/>
            <a:ln w="12700" cmpd="sng" algn="ctr">
              <a:solidFill>
                <a:srgbClr val="C9CAC8"/>
              </a:solidFill>
              <a:prstDash val="sysDot"/>
              <a:round/>
              <a:headEnd/>
              <a:tailEnd/>
            </a:ln>
          </p:spPr>
        </p:cxnSp>
        <p:sp>
          <p:nvSpPr>
            <p:cNvPr id="26" name="TextBox 25">
              <a:extLst>
                <a:ext uri="{FF2B5EF4-FFF2-40B4-BE49-F238E27FC236}">
                  <a16:creationId xmlns:a16="http://schemas.microsoft.com/office/drawing/2014/main" id="{1F845428-D2A8-4F4D-A334-06924795EF41}"/>
                </a:ext>
              </a:extLst>
            </p:cNvPr>
            <p:cNvSpPr txBox="1"/>
            <p:nvPr/>
          </p:nvSpPr>
          <p:spPr>
            <a:xfrm>
              <a:off x="4483491" y="2846955"/>
              <a:ext cx="1725152" cy="776129"/>
            </a:xfrm>
            <a:prstGeom prst="rect">
              <a:avLst/>
            </a:prstGeom>
            <a:noFill/>
          </p:spPr>
          <p:txBody>
            <a:bodyPr wrap="none" rtlCol="0">
              <a:noAutofit/>
            </a:bodyPr>
            <a:lstStyle/>
            <a:p>
              <a:pPr algn="ctr"/>
              <a:r>
                <a:rPr lang="en-GB" sz="5200" b="1" dirty="0">
                  <a:solidFill>
                    <a:srgbClr val="5EB6E4"/>
                  </a:solidFill>
                </a:rPr>
                <a:t>8</a:t>
              </a:r>
              <a:endParaRPr lang="en-GB" sz="4767" b="1" dirty="0">
                <a:solidFill>
                  <a:srgbClr val="5EB6E4"/>
                </a:solidFill>
              </a:endParaRPr>
            </a:p>
          </p:txBody>
        </p:sp>
        <p:sp>
          <p:nvSpPr>
            <p:cNvPr id="27" name="TextBox 26">
              <a:extLst>
                <a:ext uri="{FF2B5EF4-FFF2-40B4-BE49-F238E27FC236}">
                  <a16:creationId xmlns:a16="http://schemas.microsoft.com/office/drawing/2014/main" id="{BBD17D36-4289-4BB8-B012-D19A460C64C6}"/>
                </a:ext>
              </a:extLst>
            </p:cNvPr>
            <p:cNvSpPr txBox="1"/>
            <p:nvPr/>
          </p:nvSpPr>
          <p:spPr>
            <a:xfrm>
              <a:off x="5602400" y="3125001"/>
              <a:ext cx="4265657" cy="410893"/>
            </a:xfrm>
            <a:prstGeom prst="rect">
              <a:avLst/>
            </a:prstGeom>
            <a:noFill/>
          </p:spPr>
          <p:txBody>
            <a:bodyPr wrap="square" rtlCol="0">
              <a:noAutofit/>
            </a:bodyPr>
            <a:lstStyle/>
            <a:p>
              <a:r>
                <a:rPr lang="en-GB" sz="1083" dirty="0"/>
                <a:t>Established </a:t>
              </a:r>
              <a:r>
                <a:rPr lang="en-GB" sz="1083" b="1" dirty="0"/>
                <a:t>home countries</a:t>
              </a:r>
              <a:r>
                <a:rPr lang="en-GB" sz="1083" dirty="0"/>
                <a:t>, with Belgium being the proven prime location</a:t>
              </a:r>
            </a:p>
          </p:txBody>
        </p:sp>
      </p:grpSp>
      <p:grpSp>
        <p:nvGrpSpPr>
          <p:cNvPr id="28" name="Group 27">
            <a:extLst>
              <a:ext uri="{FF2B5EF4-FFF2-40B4-BE49-F238E27FC236}">
                <a16:creationId xmlns:a16="http://schemas.microsoft.com/office/drawing/2014/main" id="{03036913-163B-4221-A080-3822A65F9A40}"/>
              </a:ext>
            </a:extLst>
          </p:cNvPr>
          <p:cNvGrpSpPr/>
          <p:nvPr/>
        </p:nvGrpSpPr>
        <p:grpSpPr>
          <a:xfrm>
            <a:off x="5061672" y="3495308"/>
            <a:ext cx="4303137" cy="826270"/>
            <a:chOff x="4933196" y="2517195"/>
            <a:chExt cx="5289478" cy="1015663"/>
          </a:xfrm>
        </p:grpSpPr>
        <p:cxnSp>
          <p:nvCxnSpPr>
            <p:cNvPr id="29" name="Straight Connector 20">
              <a:extLst>
                <a:ext uri="{FF2B5EF4-FFF2-40B4-BE49-F238E27FC236}">
                  <a16:creationId xmlns:a16="http://schemas.microsoft.com/office/drawing/2014/main" id="{66E244E6-1B2E-4E78-8046-B8556B8F0AE1}"/>
                </a:ext>
              </a:extLst>
            </p:cNvPr>
            <p:cNvCxnSpPr>
              <a:cxnSpLocks noChangeShapeType="1"/>
            </p:cNvCxnSpPr>
            <p:nvPr/>
          </p:nvCxnSpPr>
          <p:spPr bwMode="auto">
            <a:xfrm>
              <a:off x="5368792" y="3532858"/>
              <a:ext cx="4392169" cy="0"/>
            </a:xfrm>
            <a:prstGeom prst="line">
              <a:avLst/>
            </a:prstGeom>
            <a:noFill/>
            <a:ln w="12700" cmpd="sng" algn="ctr">
              <a:solidFill>
                <a:srgbClr val="C9CAC8"/>
              </a:solidFill>
              <a:prstDash val="sysDot"/>
              <a:round/>
              <a:headEnd/>
              <a:tailEnd/>
            </a:ln>
          </p:spPr>
        </p:cxnSp>
        <p:sp>
          <p:nvSpPr>
            <p:cNvPr id="30" name="TextBox 29">
              <a:extLst>
                <a:ext uri="{FF2B5EF4-FFF2-40B4-BE49-F238E27FC236}">
                  <a16:creationId xmlns:a16="http://schemas.microsoft.com/office/drawing/2014/main" id="{AF31551F-0014-4204-88AD-A1CC7D4B7C29}"/>
                </a:ext>
              </a:extLst>
            </p:cNvPr>
            <p:cNvSpPr txBox="1"/>
            <p:nvPr/>
          </p:nvSpPr>
          <p:spPr>
            <a:xfrm>
              <a:off x="4933196" y="2517195"/>
              <a:ext cx="1725151" cy="1015663"/>
            </a:xfrm>
            <a:prstGeom prst="rect">
              <a:avLst/>
            </a:prstGeom>
            <a:noFill/>
          </p:spPr>
          <p:txBody>
            <a:bodyPr wrap="none" rtlCol="0">
              <a:noAutofit/>
            </a:bodyPr>
            <a:lstStyle/>
            <a:p>
              <a:pPr algn="ctr"/>
              <a:r>
                <a:rPr lang="en-GB" sz="5200" b="1" dirty="0">
                  <a:solidFill>
                    <a:srgbClr val="5EB6E4"/>
                  </a:solidFill>
                </a:rPr>
                <a:t>73</a:t>
              </a:r>
            </a:p>
          </p:txBody>
        </p:sp>
        <p:sp>
          <p:nvSpPr>
            <p:cNvPr id="31" name="TextBox 30">
              <a:extLst>
                <a:ext uri="{FF2B5EF4-FFF2-40B4-BE49-F238E27FC236}">
                  <a16:creationId xmlns:a16="http://schemas.microsoft.com/office/drawing/2014/main" id="{163B57E4-3333-4218-8E4F-277CCE75F976}"/>
                </a:ext>
              </a:extLst>
            </p:cNvPr>
            <p:cNvSpPr txBox="1"/>
            <p:nvPr/>
          </p:nvSpPr>
          <p:spPr>
            <a:xfrm>
              <a:off x="6250825" y="2729617"/>
              <a:ext cx="3971849" cy="471906"/>
            </a:xfrm>
            <a:prstGeom prst="rect">
              <a:avLst/>
            </a:prstGeom>
            <a:noFill/>
          </p:spPr>
          <p:txBody>
            <a:bodyPr wrap="square" rtlCol="0">
              <a:noAutofit/>
            </a:bodyPr>
            <a:lstStyle/>
            <a:p>
              <a:pPr defTabSz="914395">
                <a:defRPr/>
              </a:pPr>
              <a:r>
                <a:rPr lang="en-GB" sz="1083" b="1" dirty="0"/>
                <a:t>Active plans</a:t>
              </a:r>
              <a:r>
                <a:rPr lang="en-GB" sz="1083" dirty="0"/>
                <a:t>, of which </a:t>
              </a:r>
              <a:r>
                <a:rPr lang="en-GB" sz="1083" u="sng" dirty="0"/>
                <a:t>53% DB plans</a:t>
              </a:r>
              <a:r>
                <a:rPr lang="en-GB" sz="1083" dirty="0"/>
                <a:t>; 33% DC plans; and 14% DB/DC plans. </a:t>
              </a:r>
              <a:r>
                <a:rPr lang="en-GB" sz="1083" u="sng" dirty="0"/>
                <a:t>95% of assets </a:t>
              </a:r>
              <a:r>
                <a:rPr lang="en-GB" sz="1083" dirty="0"/>
                <a:t>under DB.</a:t>
              </a:r>
            </a:p>
          </p:txBody>
        </p:sp>
      </p:grpSp>
      <p:sp>
        <p:nvSpPr>
          <p:cNvPr id="32" name="TextBox 31">
            <a:extLst>
              <a:ext uri="{FF2B5EF4-FFF2-40B4-BE49-F238E27FC236}">
                <a16:creationId xmlns:a16="http://schemas.microsoft.com/office/drawing/2014/main" id="{590C954B-9F2B-4FF2-B299-F19F6E314509}"/>
              </a:ext>
            </a:extLst>
          </p:cNvPr>
          <p:cNvSpPr txBox="1"/>
          <p:nvPr/>
        </p:nvSpPr>
        <p:spPr>
          <a:xfrm>
            <a:off x="5584954" y="4228988"/>
            <a:ext cx="1403458" cy="826270"/>
          </a:xfrm>
          <a:prstGeom prst="rect">
            <a:avLst/>
          </a:prstGeom>
          <a:noFill/>
        </p:spPr>
        <p:txBody>
          <a:bodyPr wrap="none" rtlCol="0">
            <a:noAutofit/>
          </a:bodyPr>
          <a:lstStyle/>
          <a:p>
            <a:pPr algn="ctr"/>
            <a:r>
              <a:rPr lang="en-GB" sz="5200" b="1" dirty="0">
                <a:solidFill>
                  <a:srgbClr val="5EB6E4"/>
                </a:solidFill>
              </a:rPr>
              <a:t>€63bn</a:t>
            </a:r>
          </a:p>
        </p:txBody>
      </p:sp>
      <p:sp>
        <p:nvSpPr>
          <p:cNvPr id="33" name="TextBox 32">
            <a:extLst>
              <a:ext uri="{FF2B5EF4-FFF2-40B4-BE49-F238E27FC236}">
                <a16:creationId xmlns:a16="http://schemas.microsoft.com/office/drawing/2014/main" id="{D834D546-28CB-4E9D-93FC-FCF9CAE89B46}"/>
              </a:ext>
            </a:extLst>
          </p:cNvPr>
          <p:cNvSpPr txBox="1"/>
          <p:nvPr/>
        </p:nvSpPr>
        <p:spPr>
          <a:xfrm>
            <a:off x="7202617" y="4456014"/>
            <a:ext cx="2275295" cy="383907"/>
          </a:xfrm>
          <a:prstGeom prst="rect">
            <a:avLst/>
          </a:prstGeom>
          <a:noFill/>
        </p:spPr>
        <p:txBody>
          <a:bodyPr wrap="square" rtlCol="0">
            <a:noAutofit/>
          </a:bodyPr>
          <a:lstStyle/>
          <a:p>
            <a:r>
              <a:rPr lang="en-GB" sz="1083" b="1" dirty="0"/>
              <a:t>Total assets </a:t>
            </a:r>
            <a:r>
              <a:rPr lang="en-GB" sz="1083" dirty="0"/>
              <a:t>in active cross-border plans across 14 host countries.</a:t>
            </a:r>
          </a:p>
        </p:txBody>
      </p:sp>
      <p:sp>
        <p:nvSpPr>
          <p:cNvPr id="37" name="TextBox 36">
            <a:extLst>
              <a:ext uri="{FF2B5EF4-FFF2-40B4-BE49-F238E27FC236}">
                <a16:creationId xmlns:a16="http://schemas.microsoft.com/office/drawing/2014/main" id="{A16FA695-E846-4F2C-AF16-EB57BEE07CF3}"/>
              </a:ext>
            </a:extLst>
          </p:cNvPr>
          <p:cNvSpPr txBox="1"/>
          <p:nvPr/>
        </p:nvSpPr>
        <p:spPr>
          <a:xfrm>
            <a:off x="5287674" y="4995310"/>
            <a:ext cx="3289730" cy="383907"/>
          </a:xfrm>
          <a:prstGeom prst="rect">
            <a:avLst/>
          </a:prstGeom>
          <a:noFill/>
        </p:spPr>
        <p:txBody>
          <a:bodyPr wrap="square" rtlCol="0">
            <a:noAutofit/>
          </a:bodyPr>
          <a:lstStyle/>
          <a:p>
            <a:r>
              <a:rPr lang="en-GB" sz="1083" b="1" i="1" dirty="0"/>
              <a:t>Source: </a:t>
            </a:r>
            <a:r>
              <a:rPr lang="en-GB" sz="1083" i="1" dirty="0"/>
              <a:t>EIOPA - </a:t>
            </a:r>
            <a:r>
              <a:rPr lang="en-US" sz="1083" i="1" dirty="0"/>
              <a:t>2017 Market development report on occupational pensions and cross-border IORPs </a:t>
            </a:r>
            <a:endParaRPr lang="en-GB" sz="1083" i="1" dirty="0"/>
          </a:p>
        </p:txBody>
      </p:sp>
      <p:grpSp>
        <p:nvGrpSpPr>
          <p:cNvPr id="40" name="Group 39"/>
          <p:cNvGrpSpPr/>
          <p:nvPr/>
        </p:nvGrpSpPr>
        <p:grpSpPr>
          <a:xfrm>
            <a:off x="397272" y="1568105"/>
            <a:ext cx="5243599" cy="3987404"/>
            <a:chOff x="366713" y="854000"/>
            <a:chExt cx="3898426" cy="2964491"/>
          </a:xfrm>
        </p:grpSpPr>
        <p:sp>
          <p:nvSpPr>
            <p:cNvPr id="4" name="Hex20">
              <a:extLst>
                <a:ext uri="{FF2B5EF4-FFF2-40B4-BE49-F238E27FC236}">
                  <a16:creationId xmlns:a16="http://schemas.microsoft.com/office/drawing/2014/main" id="{C647F9BE-D930-4AD0-B2D6-3019F3479309}"/>
                </a:ext>
              </a:extLst>
            </p:cNvPr>
            <p:cNvSpPr/>
            <p:nvPr/>
          </p:nvSpPr>
          <p:spPr bwMode="auto">
            <a:xfrm rot="16200000">
              <a:off x="302912" y="926081"/>
              <a:ext cx="1071606" cy="944003"/>
            </a:xfrm>
            <a:prstGeom prst="hexagon">
              <a:avLst>
                <a:gd name="adj" fmla="val 28868"/>
                <a:gd name="vf" fmla="val 115470"/>
              </a:avLst>
            </a:prstGeom>
            <a:solidFill>
              <a:schemeClr val="bg1"/>
            </a:solidFill>
            <a:ln w="19050" cap="flat" cmpd="sng" algn="ctr">
              <a:solidFill>
                <a:srgbClr val="C9CAC8"/>
              </a:solidFill>
              <a:prstDash val="solid"/>
              <a:round/>
              <a:headEnd type="none" w="med" len="med"/>
              <a:tailEnd type="none" w="med" len="med"/>
            </a:ln>
            <a:effectLst/>
          </p:spPr>
          <p:txBody>
            <a:bodyPr vert="eaVert" wrap="square" lIns="0" tIns="0" rIns="0" bIns="0" numCol="1" rtlCol="0" anchor="ctr" anchorCtr="1" compatLnSpc="1">
              <a:prstTxWarp prst="textNoShape">
                <a:avLst/>
              </a:prstTxWarp>
            </a:bodyPr>
            <a:lstStyle/>
            <a:p>
              <a:pPr algn="ctr"/>
              <a:endParaRPr lang="en-US" sz="1137"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89B15DC-32E8-4C1A-ABD5-FCD827559D56}"/>
                </a:ext>
              </a:extLst>
            </p:cNvPr>
            <p:cNvSpPr/>
            <p:nvPr/>
          </p:nvSpPr>
          <p:spPr>
            <a:xfrm>
              <a:off x="389093" y="1064243"/>
              <a:ext cx="901361" cy="767647"/>
            </a:xfrm>
            <a:prstGeom prst="rect">
              <a:avLst/>
            </a:prstGeom>
          </p:spPr>
          <p:txBody>
            <a:bodyPr wrap="square">
              <a:spAutoFit/>
            </a:bodyPr>
            <a:lstStyle/>
            <a:p>
              <a:pPr algn="ctr" defTabSz="914395">
                <a:spcAft>
                  <a:spcPts val="650"/>
                </a:spcAft>
                <a:defRPr/>
              </a:pPr>
              <a:r>
                <a:rPr lang="en-GB" sz="975" b="1" dirty="0"/>
                <a:t>Several options for executing DB and DC plans </a:t>
              </a:r>
            </a:p>
            <a:p>
              <a:pPr algn="ctr" defTabSz="914395">
                <a:defRPr/>
              </a:pPr>
              <a:r>
                <a:rPr lang="en-GB" sz="867" i="1" dirty="0"/>
                <a:t>Local solutions can vary from country to country</a:t>
              </a:r>
            </a:p>
          </p:txBody>
        </p:sp>
        <p:grpSp>
          <p:nvGrpSpPr>
            <p:cNvPr id="6" name="Group 5">
              <a:extLst>
                <a:ext uri="{FF2B5EF4-FFF2-40B4-BE49-F238E27FC236}">
                  <a16:creationId xmlns:a16="http://schemas.microsoft.com/office/drawing/2014/main" id="{51D722C8-BFC0-47BC-8F4E-12E019DFD19A}"/>
                </a:ext>
              </a:extLst>
            </p:cNvPr>
            <p:cNvGrpSpPr/>
            <p:nvPr/>
          </p:nvGrpSpPr>
          <p:grpSpPr>
            <a:xfrm>
              <a:off x="2822851" y="1694896"/>
              <a:ext cx="944003" cy="1071606"/>
              <a:chOff x="-3185332" y="1242220"/>
              <a:chExt cx="1257081" cy="1427003"/>
            </a:xfrm>
            <a:solidFill>
              <a:srgbClr val="5EB6E4"/>
            </a:solidFill>
          </p:grpSpPr>
          <p:sp>
            <p:nvSpPr>
              <p:cNvPr id="7" name="Hex20">
                <a:extLst>
                  <a:ext uri="{FF2B5EF4-FFF2-40B4-BE49-F238E27FC236}">
                    <a16:creationId xmlns:a16="http://schemas.microsoft.com/office/drawing/2014/main" id="{B2877300-4171-4FD0-AE19-18594371540E}"/>
                  </a:ext>
                </a:extLst>
              </p:cNvPr>
              <p:cNvSpPr/>
              <p:nvPr/>
            </p:nvSpPr>
            <p:spPr bwMode="auto">
              <a:xfrm rot="16200000">
                <a:off x="-3270293" y="1327181"/>
                <a:ext cx="1427003" cy="1257081"/>
              </a:xfrm>
              <a:prstGeom prst="hexagon">
                <a:avLst>
                  <a:gd name="adj" fmla="val 28868"/>
                  <a:gd name="vf" fmla="val 115470"/>
                </a:avLst>
              </a:prstGeom>
              <a:solidFill>
                <a:srgbClr val="C9CAC8"/>
              </a:solidFill>
              <a:ln w="19050" cap="flat" cmpd="sng" algn="ctr">
                <a:noFill/>
                <a:prstDash val="solid"/>
                <a:round/>
                <a:headEnd type="none" w="med" len="med"/>
                <a:tailEnd type="none" w="med" len="med"/>
              </a:ln>
              <a:effectLst/>
            </p:spPr>
            <p:txBody>
              <a:bodyPr vert="eaVert" wrap="square" lIns="0" tIns="0" rIns="0" bIns="0" numCol="1" rtlCol="0" anchor="ctr" anchorCtr="1" compatLnSpc="1">
                <a:prstTxWarp prst="textNoShape">
                  <a:avLst/>
                </a:prstTxWarp>
              </a:bodyPr>
              <a:lstStyle/>
              <a:p>
                <a:pPr algn="ctr"/>
                <a:endParaRPr lang="en-US" sz="1137"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20289C9-E22F-460B-903B-3FB097978730}"/>
                  </a:ext>
                </a:extLst>
              </p:cNvPr>
              <p:cNvSpPr txBox="1"/>
              <p:nvPr/>
            </p:nvSpPr>
            <p:spPr>
              <a:xfrm>
                <a:off x="-3145445" y="1740276"/>
                <a:ext cx="1177308" cy="421387"/>
              </a:xfrm>
              <a:prstGeom prst="rect">
                <a:avLst/>
              </a:prstGeom>
              <a:noFill/>
            </p:spPr>
            <p:txBody>
              <a:bodyPr wrap="square" rtlCol="0">
                <a:spAutoFit/>
              </a:bodyPr>
              <a:lstStyle/>
              <a:p>
                <a:pPr algn="ctr"/>
                <a:r>
                  <a:rPr lang="en-GB" sz="1083" b="1" dirty="0"/>
                  <a:t>Local multi-employer plan</a:t>
                </a:r>
              </a:p>
            </p:txBody>
          </p:sp>
        </p:grpSp>
        <p:grpSp>
          <p:nvGrpSpPr>
            <p:cNvPr id="9" name="Group 8">
              <a:extLst>
                <a:ext uri="{FF2B5EF4-FFF2-40B4-BE49-F238E27FC236}">
                  <a16:creationId xmlns:a16="http://schemas.microsoft.com/office/drawing/2014/main" id="{36CB126B-9F9E-4A8C-9947-AD76BE68D34E}"/>
                </a:ext>
              </a:extLst>
            </p:cNvPr>
            <p:cNvGrpSpPr/>
            <p:nvPr/>
          </p:nvGrpSpPr>
          <p:grpSpPr>
            <a:xfrm>
              <a:off x="1359774" y="854002"/>
              <a:ext cx="944003" cy="1071606"/>
              <a:chOff x="-3554254" y="2774707"/>
              <a:chExt cx="1257081" cy="1427003"/>
            </a:xfrm>
          </p:grpSpPr>
          <p:sp>
            <p:nvSpPr>
              <p:cNvPr id="10" name="Hex20">
                <a:extLst>
                  <a:ext uri="{FF2B5EF4-FFF2-40B4-BE49-F238E27FC236}">
                    <a16:creationId xmlns:a16="http://schemas.microsoft.com/office/drawing/2014/main" id="{B626F521-802E-41F2-8AFF-85E9E5AEFF34}"/>
                  </a:ext>
                </a:extLst>
              </p:cNvPr>
              <p:cNvSpPr/>
              <p:nvPr/>
            </p:nvSpPr>
            <p:spPr bwMode="auto">
              <a:xfrm rot="16200000">
                <a:off x="-3639215" y="2859668"/>
                <a:ext cx="1427003" cy="1257081"/>
              </a:xfrm>
              <a:prstGeom prst="hexagon">
                <a:avLst>
                  <a:gd name="adj" fmla="val 28868"/>
                  <a:gd name="vf" fmla="val 115470"/>
                </a:avLst>
              </a:prstGeom>
              <a:solidFill>
                <a:srgbClr val="0083A9"/>
              </a:solidFill>
              <a:ln w="19050" cap="flat" cmpd="sng" algn="ctr">
                <a:noFill/>
                <a:prstDash val="solid"/>
                <a:round/>
                <a:headEnd type="none" w="med" len="med"/>
                <a:tailEnd type="none" w="med" len="med"/>
              </a:ln>
              <a:effectLst/>
            </p:spPr>
            <p:txBody>
              <a:bodyPr vert="eaVert" wrap="square" lIns="0" tIns="0" rIns="0" bIns="0" numCol="1" rtlCol="0" anchor="ctr" anchorCtr="1" compatLnSpc="1">
                <a:prstTxWarp prst="textNoShape">
                  <a:avLst/>
                </a:prstTxWarp>
              </a:bodyPr>
              <a:lstStyle/>
              <a:p>
                <a:pPr algn="ctr"/>
                <a:endParaRPr lang="en-US" sz="1137"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4E8A5DA-2064-41CC-8792-7FAD73D2B007}"/>
                  </a:ext>
                </a:extLst>
              </p:cNvPr>
              <p:cNvSpPr txBox="1"/>
              <p:nvPr/>
            </p:nvSpPr>
            <p:spPr>
              <a:xfrm>
                <a:off x="-3514367" y="3227339"/>
                <a:ext cx="1177308" cy="421387"/>
              </a:xfrm>
              <a:prstGeom prst="rect">
                <a:avLst/>
              </a:prstGeom>
              <a:noFill/>
            </p:spPr>
            <p:txBody>
              <a:bodyPr wrap="square" rtlCol="0">
                <a:spAutoFit/>
              </a:bodyPr>
              <a:lstStyle/>
              <a:p>
                <a:pPr algn="ctr"/>
                <a:r>
                  <a:rPr lang="en-GB" sz="1083" b="1" dirty="0">
                    <a:solidFill>
                      <a:schemeClr val="bg1"/>
                    </a:solidFill>
                  </a:rPr>
                  <a:t>Own local pension fund</a:t>
                </a:r>
              </a:p>
            </p:txBody>
          </p:sp>
        </p:grpSp>
        <p:grpSp>
          <p:nvGrpSpPr>
            <p:cNvPr id="12" name="Group 11">
              <a:extLst>
                <a:ext uri="{FF2B5EF4-FFF2-40B4-BE49-F238E27FC236}">
                  <a16:creationId xmlns:a16="http://schemas.microsoft.com/office/drawing/2014/main" id="{891943EF-A75E-4AF5-B106-76B13638534C}"/>
                </a:ext>
              </a:extLst>
            </p:cNvPr>
            <p:cNvGrpSpPr/>
            <p:nvPr/>
          </p:nvGrpSpPr>
          <p:grpSpPr>
            <a:xfrm>
              <a:off x="2340455" y="854001"/>
              <a:ext cx="944003" cy="1071606"/>
              <a:chOff x="-3554254" y="2774707"/>
              <a:chExt cx="1257081" cy="1427003"/>
            </a:xfrm>
            <a:solidFill>
              <a:srgbClr val="0039A6"/>
            </a:solidFill>
          </p:grpSpPr>
          <p:sp>
            <p:nvSpPr>
              <p:cNvPr id="13" name="Hex20">
                <a:extLst>
                  <a:ext uri="{FF2B5EF4-FFF2-40B4-BE49-F238E27FC236}">
                    <a16:creationId xmlns:a16="http://schemas.microsoft.com/office/drawing/2014/main" id="{9889DB4A-0A88-4E46-87B3-C6231801711B}"/>
                  </a:ext>
                </a:extLst>
              </p:cNvPr>
              <p:cNvSpPr/>
              <p:nvPr/>
            </p:nvSpPr>
            <p:spPr bwMode="auto">
              <a:xfrm rot="16200000">
                <a:off x="-3639215" y="2859668"/>
                <a:ext cx="1427003" cy="1257081"/>
              </a:xfrm>
              <a:prstGeom prst="hexagon">
                <a:avLst>
                  <a:gd name="adj" fmla="val 28868"/>
                  <a:gd name="vf" fmla="val 115470"/>
                </a:avLst>
              </a:prstGeom>
              <a:solidFill>
                <a:srgbClr val="5EB6E4"/>
              </a:solidFill>
              <a:ln w="19050" cap="flat" cmpd="sng" algn="ctr">
                <a:noFill/>
                <a:prstDash val="solid"/>
                <a:round/>
                <a:headEnd type="none" w="med" len="med"/>
                <a:tailEnd type="none" w="med" len="med"/>
              </a:ln>
              <a:effectLst/>
            </p:spPr>
            <p:txBody>
              <a:bodyPr vert="eaVert" wrap="square" lIns="0" tIns="0" rIns="0" bIns="0" numCol="1" rtlCol="0" anchor="ctr" anchorCtr="1" compatLnSpc="1">
                <a:prstTxWarp prst="textNoShape">
                  <a:avLst/>
                </a:prstTxWarp>
              </a:bodyPr>
              <a:lstStyle/>
              <a:p>
                <a:pPr algn="ctr"/>
                <a:endParaRPr lang="en-US" sz="1137"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0D8E161-6938-4D25-9B38-FD932C304843}"/>
                  </a:ext>
                </a:extLst>
              </p:cNvPr>
              <p:cNvSpPr txBox="1"/>
              <p:nvPr/>
            </p:nvSpPr>
            <p:spPr>
              <a:xfrm>
                <a:off x="-3514367" y="3227339"/>
                <a:ext cx="1177308" cy="586375"/>
              </a:xfrm>
              <a:prstGeom prst="rect">
                <a:avLst/>
              </a:prstGeom>
              <a:noFill/>
            </p:spPr>
            <p:txBody>
              <a:bodyPr wrap="square" rtlCol="0">
                <a:spAutoFit/>
              </a:bodyPr>
              <a:lstStyle/>
              <a:p>
                <a:pPr algn="ctr"/>
                <a:r>
                  <a:rPr lang="en-GB" sz="1083" b="1" dirty="0">
                    <a:solidFill>
                      <a:schemeClr val="bg1"/>
                    </a:solidFill>
                  </a:rPr>
                  <a:t>Industry-wide plan (multi-employer)</a:t>
                </a:r>
              </a:p>
            </p:txBody>
          </p:sp>
        </p:grpSp>
        <p:grpSp>
          <p:nvGrpSpPr>
            <p:cNvPr id="15" name="Group 14">
              <a:extLst>
                <a:ext uri="{FF2B5EF4-FFF2-40B4-BE49-F238E27FC236}">
                  <a16:creationId xmlns:a16="http://schemas.microsoft.com/office/drawing/2014/main" id="{282CD1DE-1E6F-4096-BC29-BCB078170E31}"/>
                </a:ext>
              </a:extLst>
            </p:cNvPr>
            <p:cNvGrpSpPr/>
            <p:nvPr/>
          </p:nvGrpSpPr>
          <p:grpSpPr>
            <a:xfrm>
              <a:off x="3321136" y="854000"/>
              <a:ext cx="944003" cy="1071606"/>
              <a:chOff x="-3554254" y="2774707"/>
              <a:chExt cx="1257081" cy="1427003"/>
            </a:xfrm>
            <a:solidFill>
              <a:srgbClr val="003366"/>
            </a:solidFill>
          </p:grpSpPr>
          <p:sp>
            <p:nvSpPr>
              <p:cNvPr id="16" name="Hex20">
                <a:extLst>
                  <a:ext uri="{FF2B5EF4-FFF2-40B4-BE49-F238E27FC236}">
                    <a16:creationId xmlns:a16="http://schemas.microsoft.com/office/drawing/2014/main" id="{398AB3EA-8F6D-4E7A-8F70-A8795FBF9445}"/>
                  </a:ext>
                </a:extLst>
              </p:cNvPr>
              <p:cNvSpPr/>
              <p:nvPr/>
            </p:nvSpPr>
            <p:spPr bwMode="auto">
              <a:xfrm rot="16200000">
                <a:off x="-3639215" y="2859668"/>
                <a:ext cx="1427003" cy="1257081"/>
              </a:xfrm>
              <a:prstGeom prst="hexagon">
                <a:avLst>
                  <a:gd name="adj" fmla="val 28868"/>
                  <a:gd name="vf" fmla="val 115470"/>
                </a:avLst>
              </a:prstGeom>
              <a:solidFill>
                <a:srgbClr val="0083A9"/>
              </a:solidFill>
              <a:ln w="19050" cap="flat" cmpd="sng" algn="ctr">
                <a:noFill/>
                <a:prstDash val="solid"/>
                <a:round/>
                <a:headEnd type="none" w="med" len="med"/>
                <a:tailEnd type="none" w="med" len="med"/>
              </a:ln>
              <a:effectLst/>
            </p:spPr>
            <p:txBody>
              <a:bodyPr vert="eaVert" wrap="square" lIns="0" tIns="0" rIns="0" bIns="0" numCol="1" rtlCol="0" anchor="ctr" anchorCtr="1" compatLnSpc="1">
                <a:prstTxWarp prst="textNoShape">
                  <a:avLst/>
                </a:prstTxWarp>
              </a:bodyPr>
              <a:lstStyle/>
              <a:p>
                <a:pPr algn="ctr"/>
                <a:endParaRPr lang="en-US" sz="1137"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FD64147-04AF-48DA-A6C5-EEFEA53CF764}"/>
                  </a:ext>
                </a:extLst>
              </p:cNvPr>
              <p:cNvSpPr txBox="1"/>
              <p:nvPr/>
            </p:nvSpPr>
            <p:spPr>
              <a:xfrm>
                <a:off x="-3514369" y="3311681"/>
                <a:ext cx="1177308" cy="421387"/>
              </a:xfrm>
              <a:prstGeom prst="rect">
                <a:avLst/>
              </a:prstGeom>
              <a:noFill/>
            </p:spPr>
            <p:txBody>
              <a:bodyPr wrap="square" rtlCol="0">
                <a:spAutoFit/>
              </a:bodyPr>
              <a:lstStyle/>
              <a:p>
                <a:pPr algn="ctr"/>
                <a:r>
                  <a:rPr lang="en-GB" sz="1083" b="1" dirty="0">
                    <a:solidFill>
                      <a:schemeClr val="bg1"/>
                    </a:solidFill>
                  </a:rPr>
                  <a:t>Insured plan</a:t>
                </a:r>
              </a:p>
              <a:p>
                <a:pPr algn="ctr"/>
                <a:r>
                  <a:rPr lang="en-GB" sz="1083" b="1" dirty="0">
                    <a:solidFill>
                      <a:schemeClr val="bg1"/>
                    </a:solidFill>
                  </a:rPr>
                  <a:t>Branch 21 / 23</a:t>
                </a:r>
              </a:p>
            </p:txBody>
          </p:sp>
        </p:grpSp>
        <p:grpSp>
          <p:nvGrpSpPr>
            <p:cNvPr id="18" name="Group 17">
              <a:extLst>
                <a:ext uri="{FF2B5EF4-FFF2-40B4-BE49-F238E27FC236}">
                  <a16:creationId xmlns:a16="http://schemas.microsoft.com/office/drawing/2014/main" id="{458353B9-BF1E-42C0-8C03-D794147983CD}"/>
                </a:ext>
              </a:extLst>
            </p:cNvPr>
            <p:cNvGrpSpPr/>
            <p:nvPr/>
          </p:nvGrpSpPr>
          <p:grpSpPr>
            <a:xfrm>
              <a:off x="869849" y="1685094"/>
              <a:ext cx="944003" cy="1071606"/>
              <a:chOff x="-3554254" y="2774707"/>
              <a:chExt cx="1257081" cy="1427003"/>
            </a:xfrm>
            <a:solidFill>
              <a:srgbClr val="E11B22"/>
            </a:solidFill>
          </p:grpSpPr>
          <p:sp>
            <p:nvSpPr>
              <p:cNvPr id="19" name="Hex20">
                <a:extLst>
                  <a:ext uri="{FF2B5EF4-FFF2-40B4-BE49-F238E27FC236}">
                    <a16:creationId xmlns:a16="http://schemas.microsoft.com/office/drawing/2014/main" id="{0FF614B0-5130-4E01-8576-49DEC3231160}"/>
                  </a:ext>
                </a:extLst>
              </p:cNvPr>
              <p:cNvSpPr/>
              <p:nvPr/>
            </p:nvSpPr>
            <p:spPr bwMode="auto">
              <a:xfrm rot="16200000">
                <a:off x="-3639215" y="2859668"/>
                <a:ext cx="1427003" cy="1257081"/>
              </a:xfrm>
              <a:prstGeom prst="hexagon">
                <a:avLst>
                  <a:gd name="adj" fmla="val 28868"/>
                  <a:gd name="vf" fmla="val 115470"/>
                </a:avLst>
              </a:prstGeom>
              <a:solidFill>
                <a:srgbClr val="5EB6E4"/>
              </a:solidFill>
              <a:ln w="19050" cap="flat" cmpd="sng" algn="ctr">
                <a:noFill/>
                <a:prstDash val="solid"/>
                <a:round/>
                <a:headEnd type="none" w="med" len="med"/>
                <a:tailEnd type="none" w="med" len="med"/>
              </a:ln>
              <a:effectLst/>
            </p:spPr>
            <p:txBody>
              <a:bodyPr vert="eaVert" wrap="square" lIns="0" tIns="0" rIns="0" bIns="0" numCol="1" rtlCol="0" anchor="ctr" anchorCtr="1" compatLnSpc="1">
                <a:prstTxWarp prst="textNoShape">
                  <a:avLst/>
                </a:prstTxWarp>
              </a:bodyPr>
              <a:lstStyle/>
              <a:p>
                <a:pPr algn="ctr"/>
                <a:endParaRPr lang="en-US" sz="1137"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990E6E-C9EA-4F9B-AD29-261B451C5355}"/>
                  </a:ext>
                </a:extLst>
              </p:cNvPr>
              <p:cNvSpPr txBox="1"/>
              <p:nvPr/>
            </p:nvSpPr>
            <p:spPr>
              <a:xfrm>
                <a:off x="-3515940" y="3116539"/>
                <a:ext cx="1177308" cy="586375"/>
              </a:xfrm>
              <a:prstGeom prst="rect">
                <a:avLst/>
              </a:prstGeom>
              <a:noFill/>
            </p:spPr>
            <p:txBody>
              <a:bodyPr wrap="square" rtlCol="0">
                <a:spAutoFit/>
              </a:bodyPr>
              <a:lstStyle/>
              <a:p>
                <a:pPr algn="ctr"/>
                <a:r>
                  <a:rPr lang="en-GB" sz="1083" b="1" dirty="0">
                    <a:solidFill>
                      <a:schemeClr val="bg1"/>
                    </a:solidFill>
                  </a:rPr>
                  <a:t>Own cross-border pension arrangement</a:t>
                </a:r>
              </a:p>
            </p:txBody>
          </p:sp>
        </p:grpSp>
        <p:grpSp>
          <p:nvGrpSpPr>
            <p:cNvPr id="21" name="Group 20">
              <a:extLst>
                <a:ext uri="{FF2B5EF4-FFF2-40B4-BE49-F238E27FC236}">
                  <a16:creationId xmlns:a16="http://schemas.microsoft.com/office/drawing/2014/main" id="{A0D31C8A-9618-4571-9551-9E3871749BA4}"/>
                </a:ext>
              </a:extLst>
            </p:cNvPr>
            <p:cNvGrpSpPr/>
            <p:nvPr/>
          </p:nvGrpSpPr>
          <p:grpSpPr>
            <a:xfrm>
              <a:off x="1356220" y="2520534"/>
              <a:ext cx="944003" cy="1071606"/>
              <a:chOff x="-3554254" y="2774707"/>
              <a:chExt cx="1257081" cy="1427003"/>
            </a:xfrm>
            <a:solidFill>
              <a:srgbClr val="E11B22"/>
            </a:solidFill>
          </p:grpSpPr>
          <p:sp>
            <p:nvSpPr>
              <p:cNvPr id="22" name="Hex20">
                <a:extLst>
                  <a:ext uri="{FF2B5EF4-FFF2-40B4-BE49-F238E27FC236}">
                    <a16:creationId xmlns:a16="http://schemas.microsoft.com/office/drawing/2014/main" id="{E3CDD358-466B-434D-B854-ED7CFED1F4CC}"/>
                  </a:ext>
                </a:extLst>
              </p:cNvPr>
              <p:cNvSpPr/>
              <p:nvPr/>
            </p:nvSpPr>
            <p:spPr bwMode="auto">
              <a:xfrm rot="16200000">
                <a:off x="-3639215" y="2859668"/>
                <a:ext cx="1427003" cy="1257081"/>
              </a:xfrm>
              <a:prstGeom prst="hexagon">
                <a:avLst>
                  <a:gd name="adj" fmla="val 28868"/>
                  <a:gd name="vf" fmla="val 115470"/>
                </a:avLst>
              </a:prstGeom>
              <a:solidFill>
                <a:srgbClr val="5EB6E4"/>
              </a:solidFill>
              <a:ln w="19050" cap="flat" cmpd="sng" algn="ctr">
                <a:noFill/>
                <a:prstDash val="solid"/>
                <a:round/>
                <a:headEnd type="none" w="med" len="med"/>
                <a:tailEnd type="none" w="med" len="med"/>
              </a:ln>
              <a:effectLst/>
            </p:spPr>
            <p:txBody>
              <a:bodyPr vert="eaVert" wrap="square" lIns="0" tIns="0" rIns="0" bIns="0" numCol="1" rtlCol="0" anchor="ctr" anchorCtr="1" compatLnSpc="1">
                <a:prstTxWarp prst="textNoShape">
                  <a:avLst/>
                </a:prstTxWarp>
              </a:bodyPr>
              <a:lstStyle/>
              <a:p>
                <a:pPr algn="ctr"/>
                <a:endParaRPr lang="en-US" sz="1137"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A35C6A9-29FD-445D-A32D-D8E61D0A36FB}"/>
                  </a:ext>
                </a:extLst>
              </p:cNvPr>
              <p:cNvSpPr txBox="1"/>
              <p:nvPr/>
            </p:nvSpPr>
            <p:spPr>
              <a:xfrm>
                <a:off x="-3514367" y="3046629"/>
                <a:ext cx="1177308" cy="916349"/>
              </a:xfrm>
              <a:prstGeom prst="rect">
                <a:avLst/>
              </a:prstGeom>
              <a:noFill/>
            </p:spPr>
            <p:txBody>
              <a:bodyPr wrap="square" rtlCol="0">
                <a:spAutoFit/>
              </a:bodyPr>
              <a:lstStyle/>
              <a:p>
                <a:pPr algn="ctr"/>
                <a:r>
                  <a:rPr lang="en-GB" sz="1083" b="1" dirty="0">
                    <a:solidFill>
                      <a:schemeClr val="bg1"/>
                    </a:solidFill>
                  </a:rPr>
                  <a:t>Multi-employer multi-country cross-border pension arrangement</a:t>
                </a:r>
              </a:p>
            </p:txBody>
          </p:sp>
        </p:grpSp>
        <p:grpSp>
          <p:nvGrpSpPr>
            <p:cNvPr id="34" name="Group 33">
              <a:extLst>
                <a:ext uri="{FF2B5EF4-FFF2-40B4-BE49-F238E27FC236}">
                  <a16:creationId xmlns:a16="http://schemas.microsoft.com/office/drawing/2014/main" id="{CA2A0877-07BA-49F3-87F0-45658ECB7D1B}"/>
                </a:ext>
              </a:extLst>
            </p:cNvPr>
            <p:cNvGrpSpPr/>
            <p:nvPr/>
          </p:nvGrpSpPr>
          <p:grpSpPr>
            <a:xfrm>
              <a:off x="1846124" y="1687267"/>
              <a:ext cx="944003" cy="1071606"/>
              <a:chOff x="-3185332" y="1242220"/>
              <a:chExt cx="1257081" cy="1427003"/>
            </a:xfrm>
            <a:solidFill>
              <a:srgbClr val="949598"/>
            </a:solidFill>
          </p:grpSpPr>
          <p:sp>
            <p:nvSpPr>
              <p:cNvPr id="35" name="Hex20">
                <a:extLst>
                  <a:ext uri="{FF2B5EF4-FFF2-40B4-BE49-F238E27FC236}">
                    <a16:creationId xmlns:a16="http://schemas.microsoft.com/office/drawing/2014/main" id="{9F895ECF-404C-4DFA-B71F-1E58A5306C20}"/>
                  </a:ext>
                </a:extLst>
              </p:cNvPr>
              <p:cNvSpPr/>
              <p:nvPr/>
            </p:nvSpPr>
            <p:spPr bwMode="auto">
              <a:xfrm rot="16200000">
                <a:off x="-3270293" y="1327181"/>
                <a:ext cx="1427003" cy="1257081"/>
              </a:xfrm>
              <a:prstGeom prst="hexagon">
                <a:avLst>
                  <a:gd name="adj" fmla="val 28868"/>
                  <a:gd name="vf" fmla="val 115470"/>
                </a:avLst>
              </a:prstGeom>
              <a:grpFill/>
              <a:ln w="19050" cap="flat" cmpd="sng" algn="ctr">
                <a:noFill/>
                <a:prstDash val="solid"/>
                <a:round/>
                <a:headEnd type="none" w="med" len="med"/>
                <a:tailEnd type="none" w="med" len="med"/>
              </a:ln>
              <a:effectLst/>
            </p:spPr>
            <p:txBody>
              <a:bodyPr vert="eaVert" wrap="square" lIns="0" tIns="0" rIns="0" bIns="0" numCol="1" rtlCol="0" anchor="ctr" anchorCtr="1" compatLnSpc="1">
                <a:prstTxWarp prst="textNoShape">
                  <a:avLst/>
                </a:prstTxWarp>
              </a:bodyPr>
              <a:lstStyle/>
              <a:p>
                <a:pPr algn="ctr"/>
                <a:endParaRPr lang="en-US" sz="1137"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2926154-3983-420A-9672-45B0077C6C1D}"/>
                  </a:ext>
                </a:extLst>
              </p:cNvPr>
              <p:cNvSpPr txBox="1"/>
              <p:nvPr/>
            </p:nvSpPr>
            <p:spPr>
              <a:xfrm>
                <a:off x="-3145445" y="1658997"/>
                <a:ext cx="1177308" cy="586375"/>
              </a:xfrm>
              <a:prstGeom prst="rect">
                <a:avLst/>
              </a:prstGeom>
              <a:grpFill/>
            </p:spPr>
            <p:txBody>
              <a:bodyPr wrap="square" rtlCol="0">
                <a:spAutoFit/>
              </a:bodyPr>
              <a:lstStyle/>
              <a:p>
                <a:pPr algn="ctr"/>
                <a:r>
                  <a:rPr lang="en-GB" sz="1083" b="1" dirty="0">
                    <a:solidFill>
                      <a:schemeClr val="bg1"/>
                    </a:solidFill>
                  </a:rPr>
                  <a:t>Consistent multi-local plans</a:t>
                </a:r>
              </a:p>
            </p:txBody>
          </p:sp>
        </p:grpSp>
        <p:sp>
          <p:nvSpPr>
            <p:cNvPr id="38" name="Oval 37">
              <a:extLst>
                <a:ext uri="{FF2B5EF4-FFF2-40B4-BE49-F238E27FC236}">
                  <a16:creationId xmlns:a16="http://schemas.microsoft.com/office/drawing/2014/main" id="{5DF53982-58CA-4BFB-A793-22A9B512472B}"/>
                </a:ext>
              </a:extLst>
            </p:cNvPr>
            <p:cNvSpPr/>
            <p:nvPr/>
          </p:nvSpPr>
          <p:spPr bwMode="auto">
            <a:xfrm rot="19594334">
              <a:off x="932965" y="1452851"/>
              <a:ext cx="1338610" cy="2365640"/>
            </a:xfrm>
            <a:prstGeom prst="ellipse">
              <a:avLst/>
            </a:prstGeom>
            <a:noFill/>
            <a:ln w="25400" cap="flat" cmpd="sng" algn="ctr">
              <a:solidFill>
                <a:schemeClr val="bg1">
                  <a:lumMod val="65000"/>
                </a:schemeClr>
              </a:solid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nl-BE" sz="2600"/>
            </a:p>
          </p:txBody>
        </p:sp>
      </p:grpSp>
      <p:sp>
        <p:nvSpPr>
          <p:cNvPr id="42" name="Right Arrow 4">
            <a:hlinkClick r:id="" action="ppaction://hlinkshowjump?jump=nextslide"/>
            <a:extLst>
              <a:ext uri="{FF2B5EF4-FFF2-40B4-BE49-F238E27FC236}">
                <a16:creationId xmlns:a16="http://schemas.microsoft.com/office/drawing/2014/main" id="{73A8AE0D-3896-4216-B911-740232D417EB}"/>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43" name="Right Arrow 5">
            <a:hlinkClick r:id="" action="ppaction://hlinkshowjump?jump=previousslide"/>
            <a:extLst>
              <a:ext uri="{FF2B5EF4-FFF2-40B4-BE49-F238E27FC236}">
                <a16:creationId xmlns:a16="http://schemas.microsoft.com/office/drawing/2014/main" id="{8802B900-B023-4EC5-ABD9-6DB237CA4FDA}"/>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591427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Cross-border pensions in Europe: Principles</a:t>
            </a:r>
          </a:p>
        </p:txBody>
      </p:sp>
      <p:sp>
        <p:nvSpPr>
          <p:cNvPr id="4" name="Freeform 12"/>
          <p:cNvSpPr>
            <a:spLocks/>
          </p:cNvSpPr>
          <p:nvPr/>
        </p:nvSpPr>
        <p:spPr bwMode="auto">
          <a:xfrm>
            <a:off x="1964365" y="1790818"/>
            <a:ext cx="2910988" cy="3365956"/>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rgbClr val="0083A9"/>
          </a:solidFill>
          <a:ln w="9525">
            <a:noFill/>
            <a:round/>
            <a:headEnd/>
            <a:tailEnd/>
          </a:ln>
        </p:spPr>
        <p:txBody>
          <a:bodyPr vert="horz" wrap="square" lIns="99060" tIns="49530" rIns="99060" bIns="49530" numCol="1" anchor="ctr" anchorCtr="0" compatLnSpc="1">
            <a:prstTxWarp prst="textNoShape">
              <a:avLst/>
            </a:prstTxWarp>
          </a:bodyPr>
          <a:lstStyle/>
          <a:p>
            <a:pPr algn="ctr"/>
            <a:r>
              <a:rPr lang="en-US" sz="1517" dirty="0">
                <a:solidFill>
                  <a:schemeClr val="bg1"/>
                </a:solidFill>
                <a:latin typeface="Arial"/>
                <a:ea typeface="ＭＳ Ｐゴシック"/>
                <a:cs typeface="Arial"/>
              </a:rPr>
              <a:t>The EU Pension Fund (IORP) Directive makes it possible to cover employees from different countries in one pension vehicle: principle of mutual recognition – like a drivers' license for pension schemes</a:t>
            </a:r>
          </a:p>
        </p:txBody>
      </p:sp>
      <p:sp>
        <p:nvSpPr>
          <p:cNvPr id="5" name="Freeform 14"/>
          <p:cNvSpPr>
            <a:spLocks/>
          </p:cNvSpPr>
          <p:nvPr/>
        </p:nvSpPr>
        <p:spPr bwMode="auto">
          <a:xfrm>
            <a:off x="5028351" y="1790818"/>
            <a:ext cx="2910988" cy="3365956"/>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5EB6E4"/>
          </a:solidFill>
          <a:ln w="9525">
            <a:noFill/>
            <a:round/>
            <a:headEnd/>
            <a:tailEnd/>
          </a:ln>
        </p:spPr>
        <p:txBody>
          <a:bodyPr vert="horz" wrap="square" lIns="99060" tIns="49530" rIns="99060" bIns="49530" numCol="1" anchor="ctr" anchorCtr="0" compatLnSpc="1">
            <a:prstTxWarp prst="textNoShape">
              <a:avLst/>
            </a:prstTxWarp>
          </a:bodyPr>
          <a:lstStyle/>
          <a:p>
            <a:pPr algn="ctr"/>
            <a:r>
              <a:rPr lang="en-US" sz="1517" dirty="0">
                <a:solidFill>
                  <a:schemeClr val="bg1"/>
                </a:solidFill>
              </a:rPr>
              <a:t>Backed up by tax communication from EU Commission and several Rulings of the European Court of Justice: at least as tax- efficient as a local pension scheme</a:t>
            </a:r>
          </a:p>
        </p:txBody>
      </p:sp>
      <p:sp>
        <p:nvSpPr>
          <p:cNvPr id="8" name="Right Arrow 4">
            <a:hlinkClick r:id="" action="ppaction://hlinkshowjump?jump=nextslide"/>
            <a:extLst>
              <a:ext uri="{FF2B5EF4-FFF2-40B4-BE49-F238E27FC236}">
                <a16:creationId xmlns:a16="http://schemas.microsoft.com/office/drawing/2014/main" id="{31D6D767-5128-4AC8-BE3B-1823E5EF9E85}"/>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9" name="Right Arrow 5">
            <a:hlinkClick r:id="" action="ppaction://hlinkshowjump?jump=previousslide"/>
            <a:extLst>
              <a:ext uri="{FF2B5EF4-FFF2-40B4-BE49-F238E27FC236}">
                <a16:creationId xmlns:a16="http://schemas.microsoft.com/office/drawing/2014/main" id="{884EEABC-ECB9-4B1C-AFF1-E68AFE57F688}"/>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4260203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Cross-border vehicle structure</a:t>
            </a:r>
          </a:p>
        </p:txBody>
      </p:sp>
      <p:grpSp>
        <p:nvGrpSpPr>
          <p:cNvPr id="28" name="Group 27"/>
          <p:cNvGrpSpPr/>
          <p:nvPr/>
        </p:nvGrpSpPr>
        <p:grpSpPr>
          <a:xfrm>
            <a:off x="146435" y="1478783"/>
            <a:ext cx="8129360" cy="4107811"/>
            <a:chOff x="-925066" y="1053819"/>
            <a:chExt cx="9966833" cy="5036297"/>
          </a:xfrm>
        </p:grpSpPr>
        <p:sp>
          <p:nvSpPr>
            <p:cNvPr id="4" name="Text Box 10"/>
            <p:cNvSpPr txBox="1">
              <a:spLocks noChangeArrowheads="1"/>
            </p:cNvSpPr>
            <p:nvPr/>
          </p:nvSpPr>
          <p:spPr bwMode="auto">
            <a:xfrm>
              <a:off x="4234814" y="5546823"/>
              <a:ext cx="4784460" cy="511797"/>
            </a:xfrm>
            <a:prstGeom prst="rect">
              <a:avLst/>
            </a:prstGeom>
            <a:solidFill>
              <a:schemeClr val="bg1"/>
            </a:solidFill>
            <a:ln w="9525">
              <a:noFill/>
              <a:miter lim="800000"/>
              <a:headEnd/>
              <a:tailEnd/>
            </a:ln>
          </p:spPr>
          <p:txBody>
            <a:bodyPr lIns="116228" tIns="58113" rIns="116228" bIns="58113">
              <a:spAutoFit/>
            </a:bodyPr>
            <a:lstStyle/>
            <a:p>
              <a:pPr algn="ctr" eaLnBrk="1" hangingPunct="1">
                <a:defRPr/>
              </a:pPr>
              <a:r>
                <a:rPr lang="en-US" sz="975" dirty="0">
                  <a:ea typeface="ＭＳ Ｐゴシック" pitchFamily="16" charset="-128"/>
                  <a:cs typeface="Arial" charset="0"/>
                </a:rPr>
                <a:t>Determined by the social and labor law of the country where employees are located (“Host countries”)</a:t>
              </a:r>
            </a:p>
          </p:txBody>
        </p:sp>
        <p:sp>
          <p:nvSpPr>
            <p:cNvPr id="5" name="Text Box 14"/>
            <p:cNvSpPr txBox="1">
              <a:spLocks noChangeArrowheads="1"/>
            </p:cNvSpPr>
            <p:nvPr/>
          </p:nvSpPr>
          <p:spPr bwMode="auto">
            <a:xfrm>
              <a:off x="222901" y="5578319"/>
              <a:ext cx="3501177" cy="511797"/>
            </a:xfrm>
            <a:prstGeom prst="rect">
              <a:avLst/>
            </a:prstGeom>
            <a:solidFill>
              <a:schemeClr val="bg1"/>
            </a:solidFill>
            <a:ln w="9525">
              <a:noFill/>
              <a:miter lim="800000"/>
              <a:headEnd/>
              <a:tailEnd/>
            </a:ln>
          </p:spPr>
          <p:txBody>
            <a:bodyPr wrap="square" lIns="116228" tIns="58113" rIns="116228" bIns="58113">
              <a:spAutoFit/>
            </a:bodyPr>
            <a:lstStyle/>
            <a:p>
              <a:pPr algn="ctr" eaLnBrk="1" hangingPunct="1">
                <a:defRPr/>
              </a:pPr>
              <a:r>
                <a:rPr lang="en-US" sz="975" dirty="0">
                  <a:ea typeface="ＭＳ Ｐゴシック" pitchFamily="16" charset="-128"/>
                  <a:cs typeface="Arial" charset="0"/>
                </a:rPr>
                <a:t>Regulated by the country of domicile of the pension </a:t>
              </a:r>
              <a:r>
                <a:rPr lang="en-US" sz="975" i="1" dirty="0">
                  <a:ea typeface="ＭＳ Ｐゴシック" pitchFamily="16" charset="-128"/>
                  <a:cs typeface="Arial" charset="0"/>
                </a:rPr>
                <a:t>institution</a:t>
              </a:r>
              <a:r>
                <a:rPr lang="en-US" sz="975" dirty="0">
                  <a:ea typeface="ＭＳ Ｐゴシック" pitchFamily="16" charset="-128"/>
                  <a:cs typeface="Arial" charset="0"/>
                </a:rPr>
                <a:t> (“Home country”)</a:t>
              </a:r>
            </a:p>
          </p:txBody>
        </p:sp>
        <p:grpSp>
          <p:nvGrpSpPr>
            <p:cNvPr id="6" name="Group 5"/>
            <p:cNvGrpSpPr/>
            <p:nvPr/>
          </p:nvGrpSpPr>
          <p:grpSpPr>
            <a:xfrm>
              <a:off x="622632" y="4831826"/>
              <a:ext cx="3032166" cy="746416"/>
              <a:chOff x="1216992" y="5071856"/>
              <a:chExt cx="3032166" cy="746416"/>
            </a:xfrm>
          </p:grpSpPr>
          <p:sp>
            <p:nvSpPr>
              <p:cNvPr id="7" name="Isosceles Triangle 6"/>
              <p:cNvSpPr/>
              <p:nvPr/>
            </p:nvSpPr>
            <p:spPr bwMode="auto">
              <a:xfrm>
                <a:off x="2295759" y="5071856"/>
                <a:ext cx="770629" cy="406485"/>
              </a:xfrm>
              <a:prstGeom prst="triangle">
                <a:avLst/>
              </a:prstGeom>
              <a:solidFill>
                <a:srgbClr val="E4E4E3"/>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16228" tIns="58113" rIns="116228" bIns="58113"/>
              <a:lstStyle/>
              <a:p>
                <a:pPr algn="l">
                  <a:defRPr/>
                </a:pPr>
                <a:endParaRPr lang="en-GB" sz="2600" dirty="0">
                  <a:solidFill>
                    <a:schemeClr val="tx1"/>
                  </a:solidFill>
                </a:endParaRPr>
              </a:p>
            </p:txBody>
          </p:sp>
          <p:sp>
            <p:nvSpPr>
              <p:cNvPr id="8" name="Text Box 10"/>
              <p:cNvSpPr txBox="1">
                <a:spLocks noChangeArrowheads="1"/>
              </p:cNvSpPr>
              <p:nvPr/>
            </p:nvSpPr>
            <p:spPr bwMode="auto">
              <a:xfrm>
                <a:off x="1216992" y="5470067"/>
                <a:ext cx="3032166" cy="348205"/>
              </a:xfrm>
              <a:prstGeom prst="rect">
                <a:avLst/>
              </a:prstGeom>
              <a:noFill/>
              <a:ln>
                <a:noFill/>
              </a:ln>
            </p:spPr>
            <p:txBody>
              <a:bodyPr wrap="square" lIns="116228" tIns="58113" rIns="116228" bIns="58113">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r>
                  <a:rPr lang="en-US" altLang="en-US" sz="1083" b="0" dirty="0">
                    <a:ea typeface="ＭＳ Ｐゴシック" pitchFamily="-112" charset="-128"/>
                  </a:rPr>
                  <a:t>Home Country (Belgium)</a:t>
                </a:r>
              </a:p>
            </p:txBody>
          </p:sp>
        </p:grpSp>
        <p:sp>
          <p:nvSpPr>
            <p:cNvPr id="9" name="Text Box 12"/>
            <p:cNvSpPr txBox="1">
              <a:spLocks noChangeArrowheads="1"/>
            </p:cNvSpPr>
            <p:nvPr/>
          </p:nvSpPr>
          <p:spPr bwMode="auto">
            <a:xfrm>
              <a:off x="-925066" y="1125890"/>
              <a:ext cx="4895073" cy="43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6228" tIns="58113" rIns="116228" bIns="58113">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a:spcBef>
                  <a:spcPct val="50000"/>
                </a:spcBef>
              </a:pPr>
              <a:r>
                <a:rPr lang="en-US" altLang="en-US" sz="1517" dirty="0">
                  <a:solidFill>
                    <a:srgbClr val="0083A9"/>
                  </a:solidFill>
                </a:rPr>
                <a:t>Regulation and Plan management</a:t>
              </a:r>
            </a:p>
          </p:txBody>
        </p:sp>
        <p:sp>
          <p:nvSpPr>
            <p:cNvPr id="10" name="Text Box 12"/>
            <p:cNvSpPr txBox="1">
              <a:spLocks noChangeArrowheads="1"/>
            </p:cNvSpPr>
            <p:nvPr/>
          </p:nvSpPr>
          <p:spPr bwMode="auto">
            <a:xfrm>
              <a:off x="5071697" y="1053819"/>
              <a:ext cx="3198813" cy="43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6228" tIns="58113" rIns="116228" bIns="58113">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a:spcBef>
                  <a:spcPct val="50000"/>
                </a:spcBef>
              </a:pPr>
              <a:r>
                <a:rPr lang="en-US" altLang="en-US" sz="1517" dirty="0">
                  <a:solidFill>
                    <a:srgbClr val="0083A9"/>
                  </a:solidFill>
                </a:rPr>
                <a:t>Benefits and Plan design</a:t>
              </a:r>
            </a:p>
          </p:txBody>
        </p:sp>
        <p:grpSp>
          <p:nvGrpSpPr>
            <p:cNvPr id="11" name="Group 10"/>
            <p:cNvGrpSpPr/>
            <p:nvPr/>
          </p:nvGrpSpPr>
          <p:grpSpPr>
            <a:xfrm>
              <a:off x="4234816" y="4822684"/>
              <a:ext cx="1647560" cy="730707"/>
              <a:chOff x="4953001" y="5096258"/>
              <a:chExt cx="1647560" cy="730707"/>
            </a:xfrm>
          </p:grpSpPr>
          <p:sp>
            <p:nvSpPr>
              <p:cNvPr id="12" name="Isosceles Triangle 11"/>
              <p:cNvSpPr/>
              <p:nvPr/>
            </p:nvSpPr>
            <p:spPr bwMode="auto">
              <a:xfrm>
                <a:off x="5398992" y="5096258"/>
                <a:ext cx="770628" cy="406485"/>
              </a:xfrm>
              <a:prstGeom prst="triangle">
                <a:avLst/>
              </a:prstGeom>
              <a:solidFill>
                <a:srgbClr val="0083A9"/>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116228" tIns="58113" rIns="116228" bIns="58113"/>
              <a:lstStyle/>
              <a:p>
                <a:pPr algn="l">
                  <a:defRPr/>
                </a:pPr>
                <a:endParaRPr lang="en-GB" sz="2600" dirty="0">
                  <a:solidFill>
                    <a:schemeClr val="tx1"/>
                  </a:solidFill>
                </a:endParaRPr>
              </a:p>
            </p:txBody>
          </p:sp>
          <p:sp>
            <p:nvSpPr>
              <p:cNvPr id="13" name="Text Box 10"/>
              <p:cNvSpPr txBox="1">
                <a:spLocks noChangeArrowheads="1"/>
              </p:cNvSpPr>
              <p:nvPr/>
            </p:nvSpPr>
            <p:spPr bwMode="auto">
              <a:xfrm>
                <a:off x="4953001" y="5478760"/>
                <a:ext cx="1647560" cy="3482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6228" tIns="58113" rIns="116228" bIns="58113">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r>
                  <a:rPr lang="en-US" altLang="en-US" sz="1083" b="0" dirty="0">
                    <a:ea typeface="ＭＳ Ｐゴシック" pitchFamily="-112" charset="-128"/>
                  </a:rPr>
                  <a:t>Host Country NL</a:t>
                </a:r>
              </a:p>
            </p:txBody>
          </p:sp>
        </p:grpSp>
        <p:grpSp>
          <p:nvGrpSpPr>
            <p:cNvPr id="14" name="Group 13"/>
            <p:cNvGrpSpPr/>
            <p:nvPr/>
          </p:nvGrpSpPr>
          <p:grpSpPr>
            <a:xfrm>
              <a:off x="5803265" y="4822684"/>
              <a:ext cx="1647560" cy="730707"/>
              <a:chOff x="6521450" y="5084124"/>
              <a:chExt cx="1647560" cy="730707"/>
            </a:xfrm>
          </p:grpSpPr>
          <p:sp>
            <p:nvSpPr>
              <p:cNvPr id="15" name="Isosceles Triangle 14"/>
              <p:cNvSpPr/>
              <p:nvPr/>
            </p:nvSpPr>
            <p:spPr bwMode="auto">
              <a:xfrm>
                <a:off x="6959916" y="5084124"/>
                <a:ext cx="770628" cy="406485"/>
              </a:xfrm>
              <a:prstGeom prst="triangle">
                <a:avLst/>
              </a:prstGeom>
              <a:solidFill>
                <a:srgbClr val="5EB6E4"/>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116228" tIns="58113" rIns="116228" bIns="58113"/>
              <a:lstStyle/>
              <a:p>
                <a:pPr algn="l">
                  <a:defRPr/>
                </a:pPr>
                <a:endParaRPr lang="en-GB" sz="2600" dirty="0">
                  <a:solidFill>
                    <a:schemeClr val="tx1"/>
                  </a:solidFill>
                </a:endParaRPr>
              </a:p>
            </p:txBody>
          </p:sp>
          <p:sp>
            <p:nvSpPr>
              <p:cNvPr id="16" name="Text Box 10"/>
              <p:cNvSpPr txBox="1">
                <a:spLocks noChangeArrowheads="1"/>
              </p:cNvSpPr>
              <p:nvPr/>
            </p:nvSpPr>
            <p:spPr bwMode="auto">
              <a:xfrm>
                <a:off x="6521450" y="5466627"/>
                <a:ext cx="1647560" cy="3482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6228" tIns="58113" rIns="116228" bIns="58113">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r>
                  <a:rPr lang="en-US" altLang="en-US" sz="1083" b="0" dirty="0">
                    <a:ea typeface="ＭＳ Ｐゴシック" pitchFamily="-112" charset="-128"/>
                  </a:rPr>
                  <a:t>Host Country BE</a:t>
                </a:r>
              </a:p>
            </p:txBody>
          </p:sp>
        </p:grpSp>
        <p:grpSp>
          <p:nvGrpSpPr>
            <p:cNvPr id="17" name="Group 16"/>
            <p:cNvGrpSpPr/>
            <p:nvPr/>
          </p:nvGrpSpPr>
          <p:grpSpPr>
            <a:xfrm>
              <a:off x="7394207" y="4822684"/>
              <a:ext cx="1647560" cy="730707"/>
              <a:chOff x="8112392" y="5086852"/>
              <a:chExt cx="1647560" cy="730707"/>
            </a:xfrm>
          </p:grpSpPr>
          <p:sp>
            <p:nvSpPr>
              <p:cNvPr id="18" name="Isosceles Triangle 17"/>
              <p:cNvSpPr/>
              <p:nvPr/>
            </p:nvSpPr>
            <p:spPr bwMode="auto">
              <a:xfrm>
                <a:off x="8550858" y="5086852"/>
                <a:ext cx="770628" cy="406485"/>
              </a:xfrm>
              <a:prstGeom prst="triangle">
                <a:avLst/>
              </a:prstGeom>
              <a:solidFill>
                <a:srgbClr val="0083A9">
                  <a:alpha val="50196"/>
                </a:srgb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116228" tIns="58113" rIns="116228" bIns="58113"/>
              <a:lstStyle/>
              <a:p>
                <a:pPr algn="l">
                  <a:defRPr/>
                </a:pPr>
                <a:endParaRPr lang="en-GB" sz="2600" dirty="0">
                  <a:solidFill>
                    <a:schemeClr val="tx1"/>
                  </a:solidFill>
                </a:endParaRPr>
              </a:p>
            </p:txBody>
          </p:sp>
          <p:sp>
            <p:nvSpPr>
              <p:cNvPr id="19" name="Text Box 10"/>
              <p:cNvSpPr txBox="1">
                <a:spLocks noChangeArrowheads="1"/>
              </p:cNvSpPr>
              <p:nvPr/>
            </p:nvSpPr>
            <p:spPr bwMode="auto">
              <a:xfrm>
                <a:off x="8112392" y="5469355"/>
                <a:ext cx="1647560" cy="3482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6228" tIns="58113" rIns="116228" bIns="58113">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algn="ctr" eaLnBrk="1" hangingPunct="1"/>
                <a:r>
                  <a:rPr lang="en-US" altLang="en-US" sz="1083" b="0" dirty="0">
                    <a:ea typeface="ＭＳ Ｐゴシック" pitchFamily="-112" charset="-128"/>
                  </a:rPr>
                  <a:t>Host Country IR</a:t>
                </a:r>
              </a:p>
            </p:txBody>
          </p:sp>
        </p:grpSp>
        <p:sp>
          <p:nvSpPr>
            <p:cNvPr id="20" name="Left Arrow 19"/>
            <p:cNvSpPr/>
            <p:nvPr/>
          </p:nvSpPr>
          <p:spPr bwMode="auto">
            <a:xfrm>
              <a:off x="4057939" y="1791213"/>
              <a:ext cx="2262251" cy="487680"/>
            </a:xfrm>
            <a:prstGeom prst="leftArrow">
              <a:avLst/>
            </a:prstGeom>
            <a:solidFill>
              <a:srgbClr val="0083A9"/>
            </a:solidFill>
            <a:ln w="9525" cap="flat" cmpd="sng" algn="ctr">
              <a:noFill/>
              <a:prstDash val="solid"/>
              <a:round/>
              <a:headEnd type="none" w="med" len="med"/>
              <a:tailEnd type="none" w="med" len="med"/>
            </a:ln>
            <a:effectLst/>
          </p:spPr>
          <p:txBody>
            <a:bodyPr vert="horz" wrap="square" lIns="116228" tIns="58113" rIns="116228" bIns="58113" numCol="1" rtlCol="0" anchor="t" anchorCtr="0" compatLnSpc="1">
              <a:prstTxWarp prst="textNoShape">
                <a:avLst/>
              </a:prstTxWarp>
            </a:bodyPr>
            <a:lstStyle/>
            <a:p>
              <a:pPr defTabSz="1162236"/>
              <a:endParaRPr lang="en-GB" sz="2600" dirty="0"/>
            </a:p>
          </p:txBody>
        </p:sp>
        <p:sp>
          <p:nvSpPr>
            <p:cNvPr id="21" name="Left Arrow 20"/>
            <p:cNvSpPr/>
            <p:nvPr/>
          </p:nvSpPr>
          <p:spPr bwMode="auto">
            <a:xfrm>
              <a:off x="4057939" y="2776332"/>
              <a:ext cx="2712270" cy="487680"/>
            </a:xfrm>
            <a:prstGeom prst="leftArrow">
              <a:avLst/>
            </a:prstGeom>
            <a:solidFill>
              <a:srgbClr val="5EB6E4"/>
            </a:solidFill>
            <a:ln w="9525" cap="flat" cmpd="sng" algn="ctr">
              <a:noFill/>
              <a:prstDash val="solid"/>
              <a:round/>
              <a:headEnd type="none" w="med" len="med"/>
              <a:tailEnd type="none" w="med" len="med"/>
            </a:ln>
            <a:effectLst/>
          </p:spPr>
          <p:txBody>
            <a:bodyPr vert="horz" wrap="square" lIns="116228" tIns="58113" rIns="116228" bIns="58113" numCol="1" rtlCol="0" anchor="t" anchorCtr="0" compatLnSpc="1">
              <a:prstTxWarp prst="textNoShape">
                <a:avLst/>
              </a:prstTxWarp>
            </a:bodyPr>
            <a:lstStyle/>
            <a:p>
              <a:pPr defTabSz="1162236"/>
              <a:endParaRPr lang="en-GB" sz="2600" dirty="0"/>
            </a:p>
          </p:txBody>
        </p:sp>
        <p:sp>
          <p:nvSpPr>
            <p:cNvPr id="22" name="Left Arrow 21"/>
            <p:cNvSpPr/>
            <p:nvPr/>
          </p:nvSpPr>
          <p:spPr bwMode="auto">
            <a:xfrm>
              <a:off x="4057939" y="3761451"/>
              <a:ext cx="3213249" cy="487680"/>
            </a:xfrm>
            <a:prstGeom prst="leftArrow">
              <a:avLst/>
            </a:prstGeom>
            <a:solidFill>
              <a:srgbClr val="0083A9">
                <a:alpha val="50196"/>
              </a:srgbClr>
            </a:solidFill>
            <a:ln w="9525" cap="flat" cmpd="sng" algn="ctr">
              <a:noFill/>
              <a:prstDash val="solid"/>
              <a:round/>
              <a:headEnd type="none" w="med" len="med"/>
              <a:tailEnd type="none" w="med" len="med"/>
            </a:ln>
            <a:effectLst/>
          </p:spPr>
          <p:txBody>
            <a:bodyPr vert="horz" wrap="square" lIns="116228" tIns="58113" rIns="116228" bIns="58113" numCol="1" rtlCol="0" anchor="t" anchorCtr="0" compatLnSpc="1">
              <a:prstTxWarp prst="textNoShape">
                <a:avLst/>
              </a:prstTxWarp>
            </a:bodyPr>
            <a:lstStyle/>
            <a:p>
              <a:pPr defTabSz="1162236"/>
              <a:endParaRPr lang="en-GB" sz="2600" dirty="0"/>
            </a:p>
          </p:txBody>
        </p:sp>
        <p:cxnSp>
          <p:nvCxnSpPr>
            <p:cNvPr id="23" name="Straight Connector 22"/>
            <p:cNvCxnSpPr/>
            <p:nvPr/>
          </p:nvCxnSpPr>
          <p:spPr bwMode="auto">
            <a:xfrm>
              <a:off x="3820233" y="1125890"/>
              <a:ext cx="0" cy="4896926"/>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p:spPr>
        </p:cxnSp>
        <p:sp>
          <p:nvSpPr>
            <p:cNvPr id="24" name="Hexagon 21"/>
            <p:cNvSpPr>
              <a:spLocks noChangeAspect="1"/>
            </p:cNvSpPr>
            <p:nvPr/>
          </p:nvSpPr>
          <p:spPr bwMode="auto">
            <a:xfrm>
              <a:off x="776241" y="1612518"/>
              <a:ext cx="2658834" cy="3084797"/>
            </a:xfrm>
            <a:custGeom>
              <a:avLst/>
              <a:gdLst>
                <a:gd name="connsiteX0" fmla="*/ 0 w 3348990"/>
                <a:gd name="connsiteY0" fmla="*/ 1459231 h 2918462"/>
                <a:gd name="connsiteX1" fmla="*/ 832491 w 3348990"/>
                <a:gd name="connsiteY1" fmla="*/ 1 h 2918462"/>
                <a:gd name="connsiteX2" fmla="*/ 2516499 w 3348990"/>
                <a:gd name="connsiteY2" fmla="*/ 1 h 2918462"/>
                <a:gd name="connsiteX3" fmla="*/ 3348990 w 3348990"/>
                <a:gd name="connsiteY3" fmla="*/ 1459231 h 2918462"/>
                <a:gd name="connsiteX4" fmla="*/ 2516499 w 3348990"/>
                <a:gd name="connsiteY4" fmla="*/ 2918461 h 2918462"/>
                <a:gd name="connsiteX5" fmla="*/ 832491 w 3348990"/>
                <a:gd name="connsiteY5" fmla="*/ 2918461 h 2918462"/>
                <a:gd name="connsiteX6" fmla="*/ 0 w 3348990"/>
                <a:gd name="connsiteY6" fmla="*/ 1459231 h 2918462"/>
                <a:gd name="connsiteX0" fmla="*/ 0 w 2516499"/>
                <a:gd name="connsiteY0" fmla="*/ 2918460 h 2918460"/>
                <a:gd name="connsiteX1" fmla="*/ 0 w 2516499"/>
                <a:gd name="connsiteY1" fmla="*/ 0 h 2918460"/>
                <a:gd name="connsiteX2" fmla="*/ 1684008 w 2516499"/>
                <a:gd name="connsiteY2" fmla="*/ 0 h 2918460"/>
                <a:gd name="connsiteX3" fmla="*/ 2516499 w 2516499"/>
                <a:gd name="connsiteY3" fmla="*/ 1459230 h 2918460"/>
                <a:gd name="connsiteX4" fmla="*/ 1684008 w 2516499"/>
                <a:gd name="connsiteY4" fmla="*/ 2918460 h 2918460"/>
                <a:gd name="connsiteX5" fmla="*/ 0 w 2516499"/>
                <a:gd name="connsiteY5" fmla="*/ 2918460 h 2918460"/>
                <a:gd name="connsiteX0" fmla="*/ 0 w 1684008"/>
                <a:gd name="connsiteY0" fmla="*/ 2918460 h 2918460"/>
                <a:gd name="connsiteX1" fmla="*/ 0 w 1684008"/>
                <a:gd name="connsiteY1" fmla="*/ 0 h 2918460"/>
                <a:gd name="connsiteX2" fmla="*/ 1684008 w 1684008"/>
                <a:gd name="connsiteY2" fmla="*/ 0 h 2918460"/>
                <a:gd name="connsiteX3" fmla="*/ 1684008 w 1684008"/>
                <a:gd name="connsiteY3" fmla="*/ 2918460 h 2918460"/>
                <a:gd name="connsiteX4" fmla="*/ 0 w 1684008"/>
                <a:gd name="connsiteY4" fmla="*/ 2918460 h 2918460"/>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0 w 1684008"/>
                <a:gd name="connsiteY5" fmla="*/ 2928073 h 2928073"/>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838545 w 1684008"/>
                <a:gd name="connsiteY5" fmla="*/ 2913322 h 2928073"/>
                <a:gd name="connsiteX6" fmla="*/ 0 w 1684008"/>
                <a:gd name="connsiteY6" fmla="*/ 2928073 h 2928073"/>
                <a:gd name="connsiteX0" fmla="*/ 0 w 1684008"/>
                <a:gd name="connsiteY0" fmla="*/ 2928073 h 3104708"/>
                <a:gd name="connsiteX1" fmla="*/ 0 w 1684008"/>
                <a:gd name="connsiteY1" fmla="*/ 9613 h 3104708"/>
                <a:gd name="connsiteX2" fmla="*/ 859811 w 1684008"/>
                <a:gd name="connsiteY2" fmla="*/ 0 h 3104708"/>
                <a:gd name="connsiteX3" fmla="*/ 1684008 w 1684008"/>
                <a:gd name="connsiteY3" fmla="*/ 9613 h 3104708"/>
                <a:gd name="connsiteX4" fmla="*/ 1684008 w 1684008"/>
                <a:gd name="connsiteY4" fmla="*/ 2928073 h 3104708"/>
                <a:gd name="connsiteX5" fmla="*/ 838545 w 1684008"/>
                <a:gd name="connsiteY5" fmla="*/ 3104708 h 3104708"/>
                <a:gd name="connsiteX6" fmla="*/ 0 w 1684008"/>
                <a:gd name="connsiteY6" fmla="*/ 2928073 h 3104708"/>
                <a:gd name="connsiteX0" fmla="*/ 0 w 1684008"/>
                <a:gd name="connsiteY0" fmla="*/ 3119459 h 3296094"/>
                <a:gd name="connsiteX1" fmla="*/ 0 w 1684008"/>
                <a:gd name="connsiteY1" fmla="*/ 200999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83593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77531 w 1684008"/>
                <a:gd name="connsiteY3" fmla="*/ 824897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41544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3141544 h 3318179"/>
                <a:gd name="connsiteX0" fmla="*/ 0 w 1684008"/>
                <a:gd name="connsiteY0" fmla="*/ 2490041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2490041 h 3318179"/>
                <a:gd name="connsiteX0" fmla="*/ 0 w 1677531"/>
                <a:gd name="connsiteY0" fmla="*/ 2490041 h 3318179"/>
                <a:gd name="connsiteX1" fmla="*/ 0 w 1677531"/>
                <a:gd name="connsiteY1" fmla="*/ 846981 h 3318179"/>
                <a:gd name="connsiteX2" fmla="*/ 840867 w 1677531"/>
                <a:gd name="connsiteY2" fmla="*/ 0 h 3318179"/>
                <a:gd name="connsiteX3" fmla="*/ 1677531 w 1677531"/>
                <a:gd name="connsiteY3" fmla="*/ 846982 h 3318179"/>
                <a:gd name="connsiteX4" fmla="*/ 1677531 w 1677531"/>
                <a:gd name="connsiteY4" fmla="*/ 2490040 h 3318179"/>
                <a:gd name="connsiteX5" fmla="*/ 838545 w 1677531"/>
                <a:gd name="connsiteY5" fmla="*/ 3318179 h 3318179"/>
                <a:gd name="connsiteX6" fmla="*/ 0 w 1677531"/>
                <a:gd name="connsiteY6" fmla="*/ 2490041 h 331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531" h="3318179">
                  <a:moveTo>
                    <a:pt x="0" y="2490041"/>
                  </a:moveTo>
                  <a:lnTo>
                    <a:pt x="0" y="846981"/>
                  </a:lnTo>
                  <a:lnTo>
                    <a:pt x="840867" y="0"/>
                  </a:lnTo>
                  <a:lnTo>
                    <a:pt x="1677531" y="846982"/>
                  </a:lnTo>
                  <a:lnTo>
                    <a:pt x="1677531" y="2490040"/>
                  </a:lnTo>
                  <a:lnTo>
                    <a:pt x="838545" y="3318179"/>
                  </a:lnTo>
                  <a:lnTo>
                    <a:pt x="0" y="2490041"/>
                  </a:lnTo>
                  <a:close/>
                </a:path>
              </a:pathLst>
            </a:custGeom>
            <a:solidFill>
              <a:srgbClr val="C9CAC8">
                <a:alpha val="50196"/>
              </a:srgbClr>
            </a:solidFill>
            <a:ln w="9525" cap="flat" cmpd="sng" algn="ctr">
              <a:noFill/>
              <a:prstDash val="solid"/>
              <a:round/>
              <a:headEnd type="none" w="med" len="med"/>
              <a:tailEnd type="none" w="med" len="med"/>
            </a:ln>
            <a:effectLst/>
          </p:spPr>
          <p:txBody>
            <a:bodyPr vert="horz" wrap="square" lIns="99060" tIns="49530" rIns="99060" bIns="49530" numCol="1" rtlCol="0" anchor="ctr" anchorCtr="0" compatLnSpc="1">
              <a:prstTxWarp prst="textNoShape">
                <a:avLst/>
              </a:prstTxWarp>
            </a:bodyPr>
            <a:lstStyle/>
            <a:p>
              <a:pPr lvl="0" algn="ctr"/>
              <a:r>
                <a:rPr lang="en-GB" sz="1517" b="1" dirty="0"/>
                <a:t>Pan-European</a:t>
              </a:r>
            </a:p>
            <a:p>
              <a:pPr lvl="0" algn="ctr"/>
              <a:r>
                <a:rPr lang="en-GB" sz="1517" b="1" dirty="0"/>
                <a:t>pension vehicle </a:t>
              </a:r>
            </a:p>
            <a:p>
              <a:pPr lvl="0" algn="ctr"/>
              <a:endParaRPr lang="en-GB" sz="1517" b="1" dirty="0"/>
            </a:p>
            <a:p>
              <a:pPr lvl="0" algn="ctr"/>
              <a:r>
                <a:rPr lang="en-GB" sz="1517" b="1" dirty="0"/>
                <a:t>Financing vehicle</a:t>
              </a:r>
              <a:br>
                <a:rPr lang="en-GB" sz="1517" b="1" dirty="0"/>
              </a:br>
              <a:r>
                <a:rPr lang="en-GB" sz="1517" b="1" dirty="0"/>
                <a:t>and legal entity</a:t>
              </a:r>
            </a:p>
          </p:txBody>
        </p:sp>
        <p:sp>
          <p:nvSpPr>
            <p:cNvPr id="25" name="Hexagon 21"/>
            <p:cNvSpPr>
              <a:spLocks noChangeAspect="1"/>
            </p:cNvSpPr>
            <p:nvPr/>
          </p:nvSpPr>
          <p:spPr bwMode="auto">
            <a:xfrm>
              <a:off x="6720240" y="1468982"/>
              <a:ext cx="1029278" cy="1194175"/>
            </a:xfrm>
            <a:custGeom>
              <a:avLst/>
              <a:gdLst>
                <a:gd name="connsiteX0" fmla="*/ 0 w 3348990"/>
                <a:gd name="connsiteY0" fmla="*/ 1459231 h 2918462"/>
                <a:gd name="connsiteX1" fmla="*/ 832491 w 3348990"/>
                <a:gd name="connsiteY1" fmla="*/ 1 h 2918462"/>
                <a:gd name="connsiteX2" fmla="*/ 2516499 w 3348990"/>
                <a:gd name="connsiteY2" fmla="*/ 1 h 2918462"/>
                <a:gd name="connsiteX3" fmla="*/ 3348990 w 3348990"/>
                <a:gd name="connsiteY3" fmla="*/ 1459231 h 2918462"/>
                <a:gd name="connsiteX4" fmla="*/ 2516499 w 3348990"/>
                <a:gd name="connsiteY4" fmla="*/ 2918461 h 2918462"/>
                <a:gd name="connsiteX5" fmla="*/ 832491 w 3348990"/>
                <a:gd name="connsiteY5" fmla="*/ 2918461 h 2918462"/>
                <a:gd name="connsiteX6" fmla="*/ 0 w 3348990"/>
                <a:gd name="connsiteY6" fmla="*/ 1459231 h 2918462"/>
                <a:gd name="connsiteX0" fmla="*/ 0 w 2516499"/>
                <a:gd name="connsiteY0" fmla="*/ 2918460 h 2918460"/>
                <a:gd name="connsiteX1" fmla="*/ 0 w 2516499"/>
                <a:gd name="connsiteY1" fmla="*/ 0 h 2918460"/>
                <a:gd name="connsiteX2" fmla="*/ 1684008 w 2516499"/>
                <a:gd name="connsiteY2" fmla="*/ 0 h 2918460"/>
                <a:gd name="connsiteX3" fmla="*/ 2516499 w 2516499"/>
                <a:gd name="connsiteY3" fmla="*/ 1459230 h 2918460"/>
                <a:gd name="connsiteX4" fmla="*/ 1684008 w 2516499"/>
                <a:gd name="connsiteY4" fmla="*/ 2918460 h 2918460"/>
                <a:gd name="connsiteX5" fmla="*/ 0 w 2516499"/>
                <a:gd name="connsiteY5" fmla="*/ 2918460 h 2918460"/>
                <a:gd name="connsiteX0" fmla="*/ 0 w 1684008"/>
                <a:gd name="connsiteY0" fmla="*/ 2918460 h 2918460"/>
                <a:gd name="connsiteX1" fmla="*/ 0 w 1684008"/>
                <a:gd name="connsiteY1" fmla="*/ 0 h 2918460"/>
                <a:gd name="connsiteX2" fmla="*/ 1684008 w 1684008"/>
                <a:gd name="connsiteY2" fmla="*/ 0 h 2918460"/>
                <a:gd name="connsiteX3" fmla="*/ 1684008 w 1684008"/>
                <a:gd name="connsiteY3" fmla="*/ 2918460 h 2918460"/>
                <a:gd name="connsiteX4" fmla="*/ 0 w 1684008"/>
                <a:gd name="connsiteY4" fmla="*/ 2918460 h 2918460"/>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0 w 1684008"/>
                <a:gd name="connsiteY5" fmla="*/ 2928073 h 2928073"/>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838545 w 1684008"/>
                <a:gd name="connsiteY5" fmla="*/ 2913322 h 2928073"/>
                <a:gd name="connsiteX6" fmla="*/ 0 w 1684008"/>
                <a:gd name="connsiteY6" fmla="*/ 2928073 h 2928073"/>
                <a:gd name="connsiteX0" fmla="*/ 0 w 1684008"/>
                <a:gd name="connsiteY0" fmla="*/ 2928073 h 3104708"/>
                <a:gd name="connsiteX1" fmla="*/ 0 w 1684008"/>
                <a:gd name="connsiteY1" fmla="*/ 9613 h 3104708"/>
                <a:gd name="connsiteX2" fmla="*/ 859811 w 1684008"/>
                <a:gd name="connsiteY2" fmla="*/ 0 h 3104708"/>
                <a:gd name="connsiteX3" fmla="*/ 1684008 w 1684008"/>
                <a:gd name="connsiteY3" fmla="*/ 9613 h 3104708"/>
                <a:gd name="connsiteX4" fmla="*/ 1684008 w 1684008"/>
                <a:gd name="connsiteY4" fmla="*/ 2928073 h 3104708"/>
                <a:gd name="connsiteX5" fmla="*/ 838545 w 1684008"/>
                <a:gd name="connsiteY5" fmla="*/ 3104708 h 3104708"/>
                <a:gd name="connsiteX6" fmla="*/ 0 w 1684008"/>
                <a:gd name="connsiteY6" fmla="*/ 2928073 h 3104708"/>
                <a:gd name="connsiteX0" fmla="*/ 0 w 1684008"/>
                <a:gd name="connsiteY0" fmla="*/ 3119459 h 3296094"/>
                <a:gd name="connsiteX1" fmla="*/ 0 w 1684008"/>
                <a:gd name="connsiteY1" fmla="*/ 200999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83593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77531 w 1684008"/>
                <a:gd name="connsiteY3" fmla="*/ 824897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41544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3141544 h 3318179"/>
                <a:gd name="connsiteX0" fmla="*/ 0 w 1684008"/>
                <a:gd name="connsiteY0" fmla="*/ 2490041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2490041 h 3318179"/>
                <a:gd name="connsiteX0" fmla="*/ 0 w 1677531"/>
                <a:gd name="connsiteY0" fmla="*/ 2490041 h 3318179"/>
                <a:gd name="connsiteX1" fmla="*/ 0 w 1677531"/>
                <a:gd name="connsiteY1" fmla="*/ 846981 h 3318179"/>
                <a:gd name="connsiteX2" fmla="*/ 840867 w 1677531"/>
                <a:gd name="connsiteY2" fmla="*/ 0 h 3318179"/>
                <a:gd name="connsiteX3" fmla="*/ 1677531 w 1677531"/>
                <a:gd name="connsiteY3" fmla="*/ 846982 h 3318179"/>
                <a:gd name="connsiteX4" fmla="*/ 1677531 w 1677531"/>
                <a:gd name="connsiteY4" fmla="*/ 2490040 h 3318179"/>
                <a:gd name="connsiteX5" fmla="*/ 838545 w 1677531"/>
                <a:gd name="connsiteY5" fmla="*/ 3318179 h 3318179"/>
                <a:gd name="connsiteX6" fmla="*/ 0 w 1677531"/>
                <a:gd name="connsiteY6" fmla="*/ 2490041 h 331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531" h="3318179">
                  <a:moveTo>
                    <a:pt x="0" y="2490041"/>
                  </a:moveTo>
                  <a:lnTo>
                    <a:pt x="0" y="846981"/>
                  </a:lnTo>
                  <a:lnTo>
                    <a:pt x="840867" y="0"/>
                  </a:lnTo>
                  <a:lnTo>
                    <a:pt x="1677531" y="846982"/>
                  </a:lnTo>
                  <a:lnTo>
                    <a:pt x="1677531" y="2490040"/>
                  </a:lnTo>
                  <a:lnTo>
                    <a:pt x="838545" y="3318179"/>
                  </a:lnTo>
                  <a:lnTo>
                    <a:pt x="0" y="2490041"/>
                  </a:lnTo>
                  <a:close/>
                </a:path>
              </a:pathLst>
            </a:cu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ctr" anchorCtr="0" compatLnSpc="1">
              <a:prstTxWarp prst="textNoShape">
                <a:avLst/>
              </a:prstTxWarp>
            </a:bodyPr>
            <a:lstStyle/>
            <a:p>
              <a:pPr algn="ctr"/>
              <a:r>
                <a:rPr lang="en-US" sz="975" b="1" dirty="0">
                  <a:solidFill>
                    <a:schemeClr val="bg1"/>
                  </a:solidFill>
                </a:rPr>
                <a:t>Benefits</a:t>
              </a:r>
              <a:br>
                <a:rPr lang="en-US" sz="975" b="1" dirty="0">
                  <a:solidFill>
                    <a:schemeClr val="bg1"/>
                  </a:solidFill>
                </a:rPr>
              </a:br>
              <a:r>
                <a:rPr lang="en-US" sz="975" b="1" dirty="0">
                  <a:solidFill>
                    <a:schemeClr val="bg1"/>
                  </a:solidFill>
                </a:rPr>
                <a:t>Country NL</a:t>
              </a:r>
            </a:p>
          </p:txBody>
        </p:sp>
        <p:sp>
          <p:nvSpPr>
            <p:cNvPr id="26" name="Hexagon 21"/>
            <p:cNvSpPr>
              <a:spLocks noChangeAspect="1"/>
            </p:cNvSpPr>
            <p:nvPr/>
          </p:nvSpPr>
          <p:spPr bwMode="auto">
            <a:xfrm>
              <a:off x="7241233" y="2399265"/>
              <a:ext cx="1029278" cy="1194175"/>
            </a:xfrm>
            <a:custGeom>
              <a:avLst/>
              <a:gdLst>
                <a:gd name="connsiteX0" fmla="*/ 0 w 3348990"/>
                <a:gd name="connsiteY0" fmla="*/ 1459231 h 2918462"/>
                <a:gd name="connsiteX1" fmla="*/ 832491 w 3348990"/>
                <a:gd name="connsiteY1" fmla="*/ 1 h 2918462"/>
                <a:gd name="connsiteX2" fmla="*/ 2516499 w 3348990"/>
                <a:gd name="connsiteY2" fmla="*/ 1 h 2918462"/>
                <a:gd name="connsiteX3" fmla="*/ 3348990 w 3348990"/>
                <a:gd name="connsiteY3" fmla="*/ 1459231 h 2918462"/>
                <a:gd name="connsiteX4" fmla="*/ 2516499 w 3348990"/>
                <a:gd name="connsiteY4" fmla="*/ 2918461 h 2918462"/>
                <a:gd name="connsiteX5" fmla="*/ 832491 w 3348990"/>
                <a:gd name="connsiteY5" fmla="*/ 2918461 h 2918462"/>
                <a:gd name="connsiteX6" fmla="*/ 0 w 3348990"/>
                <a:gd name="connsiteY6" fmla="*/ 1459231 h 2918462"/>
                <a:gd name="connsiteX0" fmla="*/ 0 w 2516499"/>
                <a:gd name="connsiteY0" fmla="*/ 2918460 h 2918460"/>
                <a:gd name="connsiteX1" fmla="*/ 0 w 2516499"/>
                <a:gd name="connsiteY1" fmla="*/ 0 h 2918460"/>
                <a:gd name="connsiteX2" fmla="*/ 1684008 w 2516499"/>
                <a:gd name="connsiteY2" fmla="*/ 0 h 2918460"/>
                <a:gd name="connsiteX3" fmla="*/ 2516499 w 2516499"/>
                <a:gd name="connsiteY3" fmla="*/ 1459230 h 2918460"/>
                <a:gd name="connsiteX4" fmla="*/ 1684008 w 2516499"/>
                <a:gd name="connsiteY4" fmla="*/ 2918460 h 2918460"/>
                <a:gd name="connsiteX5" fmla="*/ 0 w 2516499"/>
                <a:gd name="connsiteY5" fmla="*/ 2918460 h 2918460"/>
                <a:gd name="connsiteX0" fmla="*/ 0 w 1684008"/>
                <a:gd name="connsiteY0" fmla="*/ 2918460 h 2918460"/>
                <a:gd name="connsiteX1" fmla="*/ 0 w 1684008"/>
                <a:gd name="connsiteY1" fmla="*/ 0 h 2918460"/>
                <a:gd name="connsiteX2" fmla="*/ 1684008 w 1684008"/>
                <a:gd name="connsiteY2" fmla="*/ 0 h 2918460"/>
                <a:gd name="connsiteX3" fmla="*/ 1684008 w 1684008"/>
                <a:gd name="connsiteY3" fmla="*/ 2918460 h 2918460"/>
                <a:gd name="connsiteX4" fmla="*/ 0 w 1684008"/>
                <a:gd name="connsiteY4" fmla="*/ 2918460 h 2918460"/>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0 w 1684008"/>
                <a:gd name="connsiteY5" fmla="*/ 2928073 h 2928073"/>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838545 w 1684008"/>
                <a:gd name="connsiteY5" fmla="*/ 2913322 h 2928073"/>
                <a:gd name="connsiteX6" fmla="*/ 0 w 1684008"/>
                <a:gd name="connsiteY6" fmla="*/ 2928073 h 2928073"/>
                <a:gd name="connsiteX0" fmla="*/ 0 w 1684008"/>
                <a:gd name="connsiteY0" fmla="*/ 2928073 h 3104708"/>
                <a:gd name="connsiteX1" fmla="*/ 0 w 1684008"/>
                <a:gd name="connsiteY1" fmla="*/ 9613 h 3104708"/>
                <a:gd name="connsiteX2" fmla="*/ 859811 w 1684008"/>
                <a:gd name="connsiteY2" fmla="*/ 0 h 3104708"/>
                <a:gd name="connsiteX3" fmla="*/ 1684008 w 1684008"/>
                <a:gd name="connsiteY3" fmla="*/ 9613 h 3104708"/>
                <a:gd name="connsiteX4" fmla="*/ 1684008 w 1684008"/>
                <a:gd name="connsiteY4" fmla="*/ 2928073 h 3104708"/>
                <a:gd name="connsiteX5" fmla="*/ 838545 w 1684008"/>
                <a:gd name="connsiteY5" fmla="*/ 3104708 h 3104708"/>
                <a:gd name="connsiteX6" fmla="*/ 0 w 1684008"/>
                <a:gd name="connsiteY6" fmla="*/ 2928073 h 3104708"/>
                <a:gd name="connsiteX0" fmla="*/ 0 w 1684008"/>
                <a:gd name="connsiteY0" fmla="*/ 3119459 h 3296094"/>
                <a:gd name="connsiteX1" fmla="*/ 0 w 1684008"/>
                <a:gd name="connsiteY1" fmla="*/ 200999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83593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77531 w 1684008"/>
                <a:gd name="connsiteY3" fmla="*/ 824897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41544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3141544 h 3318179"/>
                <a:gd name="connsiteX0" fmla="*/ 0 w 1684008"/>
                <a:gd name="connsiteY0" fmla="*/ 2490041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2490041 h 3318179"/>
                <a:gd name="connsiteX0" fmla="*/ 0 w 1677531"/>
                <a:gd name="connsiteY0" fmla="*/ 2490041 h 3318179"/>
                <a:gd name="connsiteX1" fmla="*/ 0 w 1677531"/>
                <a:gd name="connsiteY1" fmla="*/ 846981 h 3318179"/>
                <a:gd name="connsiteX2" fmla="*/ 840867 w 1677531"/>
                <a:gd name="connsiteY2" fmla="*/ 0 h 3318179"/>
                <a:gd name="connsiteX3" fmla="*/ 1677531 w 1677531"/>
                <a:gd name="connsiteY3" fmla="*/ 846982 h 3318179"/>
                <a:gd name="connsiteX4" fmla="*/ 1677531 w 1677531"/>
                <a:gd name="connsiteY4" fmla="*/ 2490040 h 3318179"/>
                <a:gd name="connsiteX5" fmla="*/ 838545 w 1677531"/>
                <a:gd name="connsiteY5" fmla="*/ 3318179 h 3318179"/>
                <a:gd name="connsiteX6" fmla="*/ 0 w 1677531"/>
                <a:gd name="connsiteY6" fmla="*/ 2490041 h 331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531" h="3318179">
                  <a:moveTo>
                    <a:pt x="0" y="2490041"/>
                  </a:moveTo>
                  <a:lnTo>
                    <a:pt x="0" y="846981"/>
                  </a:lnTo>
                  <a:lnTo>
                    <a:pt x="840867" y="0"/>
                  </a:lnTo>
                  <a:lnTo>
                    <a:pt x="1677531" y="846982"/>
                  </a:lnTo>
                  <a:lnTo>
                    <a:pt x="1677531" y="2490040"/>
                  </a:lnTo>
                  <a:lnTo>
                    <a:pt x="838545" y="3318179"/>
                  </a:lnTo>
                  <a:lnTo>
                    <a:pt x="0" y="2490041"/>
                  </a:lnTo>
                  <a:close/>
                </a:path>
              </a:pathLst>
            </a:custGeom>
            <a:solidFill>
              <a:srgbClr val="5EB6E4"/>
            </a:solidFill>
            <a:ln w="9525" cap="flat" cmpd="sng" algn="ctr">
              <a:noFill/>
              <a:prstDash val="solid"/>
              <a:round/>
              <a:headEnd type="none" w="med" len="med"/>
              <a:tailEnd type="none" w="med" len="med"/>
            </a:ln>
            <a:effectLst/>
          </p:spPr>
          <p:txBody>
            <a:bodyPr vert="horz" wrap="square" lIns="99060" tIns="49530" rIns="99060" bIns="49530" numCol="1" rtlCol="0" anchor="ctr" anchorCtr="0" compatLnSpc="1">
              <a:prstTxWarp prst="textNoShape">
                <a:avLst/>
              </a:prstTxWarp>
            </a:bodyPr>
            <a:lstStyle/>
            <a:p>
              <a:pPr algn="ctr"/>
              <a:r>
                <a:rPr lang="en-US" sz="975" b="1" dirty="0">
                  <a:solidFill>
                    <a:schemeClr val="bg1"/>
                  </a:solidFill>
                </a:rPr>
                <a:t>Benefits</a:t>
              </a:r>
              <a:br>
                <a:rPr lang="en-US" sz="975" b="1" dirty="0">
                  <a:solidFill>
                    <a:schemeClr val="bg1"/>
                  </a:solidFill>
                </a:rPr>
              </a:br>
              <a:r>
                <a:rPr lang="en-US" sz="975" b="1" dirty="0">
                  <a:solidFill>
                    <a:schemeClr val="bg1"/>
                  </a:solidFill>
                </a:rPr>
                <a:t>Country BE</a:t>
              </a:r>
            </a:p>
          </p:txBody>
        </p:sp>
        <p:sp>
          <p:nvSpPr>
            <p:cNvPr id="27" name="Hexagon 21"/>
            <p:cNvSpPr>
              <a:spLocks noChangeAspect="1"/>
            </p:cNvSpPr>
            <p:nvPr/>
          </p:nvSpPr>
          <p:spPr bwMode="auto">
            <a:xfrm>
              <a:off x="7789659" y="3308840"/>
              <a:ext cx="1029278" cy="1194175"/>
            </a:xfrm>
            <a:custGeom>
              <a:avLst/>
              <a:gdLst>
                <a:gd name="connsiteX0" fmla="*/ 0 w 3348990"/>
                <a:gd name="connsiteY0" fmla="*/ 1459231 h 2918462"/>
                <a:gd name="connsiteX1" fmla="*/ 832491 w 3348990"/>
                <a:gd name="connsiteY1" fmla="*/ 1 h 2918462"/>
                <a:gd name="connsiteX2" fmla="*/ 2516499 w 3348990"/>
                <a:gd name="connsiteY2" fmla="*/ 1 h 2918462"/>
                <a:gd name="connsiteX3" fmla="*/ 3348990 w 3348990"/>
                <a:gd name="connsiteY3" fmla="*/ 1459231 h 2918462"/>
                <a:gd name="connsiteX4" fmla="*/ 2516499 w 3348990"/>
                <a:gd name="connsiteY4" fmla="*/ 2918461 h 2918462"/>
                <a:gd name="connsiteX5" fmla="*/ 832491 w 3348990"/>
                <a:gd name="connsiteY5" fmla="*/ 2918461 h 2918462"/>
                <a:gd name="connsiteX6" fmla="*/ 0 w 3348990"/>
                <a:gd name="connsiteY6" fmla="*/ 1459231 h 2918462"/>
                <a:gd name="connsiteX0" fmla="*/ 0 w 2516499"/>
                <a:gd name="connsiteY0" fmla="*/ 2918460 h 2918460"/>
                <a:gd name="connsiteX1" fmla="*/ 0 w 2516499"/>
                <a:gd name="connsiteY1" fmla="*/ 0 h 2918460"/>
                <a:gd name="connsiteX2" fmla="*/ 1684008 w 2516499"/>
                <a:gd name="connsiteY2" fmla="*/ 0 h 2918460"/>
                <a:gd name="connsiteX3" fmla="*/ 2516499 w 2516499"/>
                <a:gd name="connsiteY3" fmla="*/ 1459230 h 2918460"/>
                <a:gd name="connsiteX4" fmla="*/ 1684008 w 2516499"/>
                <a:gd name="connsiteY4" fmla="*/ 2918460 h 2918460"/>
                <a:gd name="connsiteX5" fmla="*/ 0 w 2516499"/>
                <a:gd name="connsiteY5" fmla="*/ 2918460 h 2918460"/>
                <a:gd name="connsiteX0" fmla="*/ 0 w 1684008"/>
                <a:gd name="connsiteY0" fmla="*/ 2918460 h 2918460"/>
                <a:gd name="connsiteX1" fmla="*/ 0 w 1684008"/>
                <a:gd name="connsiteY1" fmla="*/ 0 h 2918460"/>
                <a:gd name="connsiteX2" fmla="*/ 1684008 w 1684008"/>
                <a:gd name="connsiteY2" fmla="*/ 0 h 2918460"/>
                <a:gd name="connsiteX3" fmla="*/ 1684008 w 1684008"/>
                <a:gd name="connsiteY3" fmla="*/ 2918460 h 2918460"/>
                <a:gd name="connsiteX4" fmla="*/ 0 w 1684008"/>
                <a:gd name="connsiteY4" fmla="*/ 2918460 h 2918460"/>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0 w 1684008"/>
                <a:gd name="connsiteY5" fmla="*/ 2928073 h 2928073"/>
                <a:gd name="connsiteX0" fmla="*/ 0 w 1684008"/>
                <a:gd name="connsiteY0" fmla="*/ 2928073 h 2928073"/>
                <a:gd name="connsiteX1" fmla="*/ 0 w 1684008"/>
                <a:gd name="connsiteY1" fmla="*/ 9613 h 2928073"/>
                <a:gd name="connsiteX2" fmla="*/ 859811 w 1684008"/>
                <a:gd name="connsiteY2" fmla="*/ 0 h 2928073"/>
                <a:gd name="connsiteX3" fmla="*/ 1684008 w 1684008"/>
                <a:gd name="connsiteY3" fmla="*/ 9613 h 2928073"/>
                <a:gd name="connsiteX4" fmla="*/ 1684008 w 1684008"/>
                <a:gd name="connsiteY4" fmla="*/ 2928073 h 2928073"/>
                <a:gd name="connsiteX5" fmla="*/ 838545 w 1684008"/>
                <a:gd name="connsiteY5" fmla="*/ 2913322 h 2928073"/>
                <a:gd name="connsiteX6" fmla="*/ 0 w 1684008"/>
                <a:gd name="connsiteY6" fmla="*/ 2928073 h 2928073"/>
                <a:gd name="connsiteX0" fmla="*/ 0 w 1684008"/>
                <a:gd name="connsiteY0" fmla="*/ 2928073 h 3104708"/>
                <a:gd name="connsiteX1" fmla="*/ 0 w 1684008"/>
                <a:gd name="connsiteY1" fmla="*/ 9613 h 3104708"/>
                <a:gd name="connsiteX2" fmla="*/ 859811 w 1684008"/>
                <a:gd name="connsiteY2" fmla="*/ 0 h 3104708"/>
                <a:gd name="connsiteX3" fmla="*/ 1684008 w 1684008"/>
                <a:gd name="connsiteY3" fmla="*/ 9613 h 3104708"/>
                <a:gd name="connsiteX4" fmla="*/ 1684008 w 1684008"/>
                <a:gd name="connsiteY4" fmla="*/ 2928073 h 3104708"/>
                <a:gd name="connsiteX5" fmla="*/ 838545 w 1684008"/>
                <a:gd name="connsiteY5" fmla="*/ 3104708 h 3104708"/>
                <a:gd name="connsiteX6" fmla="*/ 0 w 1684008"/>
                <a:gd name="connsiteY6" fmla="*/ 2928073 h 3104708"/>
                <a:gd name="connsiteX0" fmla="*/ 0 w 1684008"/>
                <a:gd name="connsiteY0" fmla="*/ 3119459 h 3296094"/>
                <a:gd name="connsiteX1" fmla="*/ 0 w 1684008"/>
                <a:gd name="connsiteY1" fmla="*/ 200999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20099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84008 w 1684008"/>
                <a:gd name="connsiteY3" fmla="*/ 835939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19459 h 3296094"/>
                <a:gd name="connsiteX1" fmla="*/ 0 w 1684008"/>
                <a:gd name="connsiteY1" fmla="*/ 824896 h 3296094"/>
                <a:gd name="connsiteX2" fmla="*/ 827913 w 1684008"/>
                <a:gd name="connsiteY2" fmla="*/ 0 h 3296094"/>
                <a:gd name="connsiteX3" fmla="*/ 1677531 w 1684008"/>
                <a:gd name="connsiteY3" fmla="*/ 824897 h 3296094"/>
                <a:gd name="connsiteX4" fmla="*/ 1684008 w 1684008"/>
                <a:gd name="connsiteY4" fmla="*/ 3119459 h 3296094"/>
                <a:gd name="connsiteX5" fmla="*/ 838545 w 1684008"/>
                <a:gd name="connsiteY5" fmla="*/ 3296094 h 3296094"/>
                <a:gd name="connsiteX6" fmla="*/ 0 w 1684008"/>
                <a:gd name="connsiteY6" fmla="*/ 3119459 h 3296094"/>
                <a:gd name="connsiteX0" fmla="*/ 0 w 1684008"/>
                <a:gd name="connsiteY0" fmla="*/ 3141544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3141544 h 3318179"/>
                <a:gd name="connsiteX0" fmla="*/ 0 w 1684008"/>
                <a:gd name="connsiteY0" fmla="*/ 2490041 h 3318179"/>
                <a:gd name="connsiteX1" fmla="*/ 0 w 1684008"/>
                <a:gd name="connsiteY1" fmla="*/ 846981 h 3318179"/>
                <a:gd name="connsiteX2" fmla="*/ 840867 w 1684008"/>
                <a:gd name="connsiteY2" fmla="*/ 0 h 3318179"/>
                <a:gd name="connsiteX3" fmla="*/ 1677531 w 1684008"/>
                <a:gd name="connsiteY3" fmla="*/ 846982 h 3318179"/>
                <a:gd name="connsiteX4" fmla="*/ 1684008 w 1684008"/>
                <a:gd name="connsiteY4" fmla="*/ 3141544 h 3318179"/>
                <a:gd name="connsiteX5" fmla="*/ 838545 w 1684008"/>
                <a:gd name="connsiteY5" fmla="*/ 3318179 h 3318179"/>
                <a:gd name="connsiteX6" fmla="*/ 0 w 1684008"/>
                <a:gd name="connsiteY6" fmla="*/ 2490041 h 3318179"/>
                <a:gd name="connsiteX0" fmla="*/ 0 w 1677531"/>
                <a:gd name="connsiteY0" fmla="*/ 2490041 h 3318179"/>
                <a:gd name="connsiteX1" fmla="*/ 0 w 1677531"/>
                <a:gd name="connsiteY1" fmla="*/ 846981 h 3318179"/>
                <a:gd name="connsiteX2" fmla="*/ 840867 w 1677531"/>
                <a:gd name="connsiteY2" fmla="*/ 0 h 3318179"/>
                <a:gd name="connsiteX3" fmla="*/ 1677531 w 1677531"/>
                <a:gd name="connsiteY3" fmla="*/ 846982 h 3318179"/>
                <a:gd name="connsiteX4" fmla="*/ 1677531 w 1677531"/>
                <a:gd name="connsiteY4" fmla="*/ 2490040 h 3318179"/>
                <a:gd name="connsiteX5" fmla="*/ 838545 w 1677531"/>
                <a:gd name="connsiteY5" fmla="*/ 3318179 h 3318179"/>
                <a:gd name="connsiteX6" fmla="*/ 0 w 1677531"/>
                <a:gd name="connsiteY6" fmla="*/ 2490041 h 331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531" h="3318179">
                  <a:moveTo>
                    <a:pt x="0" y="2490041"/>
                  </a:moveTo>
                  <a:lnTo>
                    <a:pt x="0" y="846981"/>
                  </a:lnTo>
                  <a:lnTo>
                    <a:pt x="840867" y="0"/>
                  </a:lnTo>
                  <a:lnTo>
                    <a:pt x="1677531" y="846982"/>
                  </a:lnTo>
                  <a:lnTo>
                    <a:pt x="1677531" y="2490040"/>
                  </a:lnTo>
                  <a:lnTo>
                    <a:pt x="838545" y="3318179"/>
                  </a:lnTo>
                  <a:lnTo>
                    <a:pt x="0" y="2490041"/>
                  </a:lnTo>
                  <a:close/>
                </a:path>
              </a:pathLst>
            </a:custGeom>
            <a:solidFill>
              <a:srgbClr val="0083A9">
                <a:alpha val="50196"/>
              </a:srgbClr>
            </a:solidFill>
            <a:ln w="9525" cap="flat" cmpd="sng" algn="ctr">
              <a:noFill/>
              <a:prstDash val="solid"/>
              <a:round/>
              <a:headEnd type="none" w="med" len="med"/>
              <a:tailEnd type="none" w="med" len="med"/>
            </a:ln>
            <a:effectLst/>
          </p:spPr>
          <p:txBody>
            <a:bodyPr vert="horz" wrap="square" lIns="99060" tIns="49530" rIns="99060" bIns="49530" numCol="1" rtlCol="0" anchor="ctr" anchorCtr="0" compatLnSpc="1">
              <a:prstTxWarp prst="textNoShape">
                <a:avLst/>
              </a:prstTxWarp>
            </a:bodyPr>
            <a:lstStyle/>
            <a:p>
              <a:pPr algn="ctr"/>
              <a:r>
                <a:rPr lang="en-US" sz="975" b="1" dirty="0">
                  <a:solidFill>
                    <a:schemeClr val="bg1"/>
                  </a:solidFill>
                </a:rPr>
                <a:t>Benefits</a:t>
              </a:r>
              <a:br>
                <a:rPr lang="en-US" sz="975" b="1" dirty="0">
                  <a:solidFill>
                    <a:schemeClr val="bg1"/>
                  </a:solidFill>
                </a:rPr>
              </a:br>
              <a:r>
                <a:rPr lang="en-US" sz="975" b="1" dirty="0">
                  <a:solidFill>
                    <a:schemeClr val="bg1"/>
                  </a:solidFill>
                </a:rPr>
                <a:t>Country IR</a:t>
              </a:r>
            </a:p>
          </p:txBody>
        </p:sp>
      </p:grpSp>
      <p:sp>
        <p:nvSpPr>
          <p:cNvPr id="31" name="Right Arrow 4">
            <a:hlinkClick r:id="" action="ppaction://hlinkshowjump?jump=nextslide"/>
            <a:extLst>
              <a:ext uri="{FF2B5EF4-FFF2-40B4-BE49-F238E27FC236}">
                <a16:creationId xmlns:a16="http://schemas.microsoft.com/office/drawing/2014/main" id="{A8356BEA-CB72-4B89-BE69-448E35B9BE69}"/>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32" name="Right Arrow 5">
            <a:hlinkClick r:id="" action="ppaction://hlinkshowjump?jump=previousslide"/>
            <a:extLst>
              <a:ext uri="{FF2B5EF4-FFF2-40B4-BE49-F238E27FC236}">
                <a16:creationId xmlns:a16="http://schemas.microsoft.com/office/drawing/2014/main" id="{0F164A5F-0336-4B1A-9104-C254A722214F}"/>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3412714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Belgium is proven prime location as Home Country</a:t>
            </a:r>
            <a:endParaRPr lang="en-IN" dirty="0"/>
          </a:p>
        </p:txBody>
      </p:sp>
      <p:sp>
        <p:nvSpPr>
          <p:cNvPr id="5" name="Rectangle 4"/>
          <p:cNvSpPr/>
          <p:nvPr/>
        </p:nvSpPr>
        <p:spPr>
          <a:xfrm>
            <a:off x="4484070" y="1556792"/>
            <a:ext cx="3631230" cy="1727845"/>
          </a:xfrm>
          <a:prstGeom prst="rect">
            <a:avLst/>
          </a:prstGeom>
          <a:ln>
            <a:solidFill>
              <a:schemeClr val="tx1"/>
            </a:solidFill>
            <a:prstDash val="lgDash"/>
          </a:ln>
        </p:spPr>
        <p:txBody>
          <a:bodyPr wrap="square" lIns="99060" tIns="49530" rIns="99060" bIns="49530" anchor="t">
            <a:spAutoFit/>
          </a:bodyPr>
          <a:lstStyle/>
          <a:p>
            <a:pPr>
              <a:lnSpc>
                <a:spcPct val="150000"/>
              </a:lnSpc>
            </a:pPr>
            <a:r>
              <a:rPr lang="en-US" sz="1200" b="1" dirty="0">
                <a:latin typeface="Arial"/>
                <a:ea typeface="ＭＳ Ｐゴシック"/>
                <a:cs typeface="Arial"/>
              </a:rPr>
              <a:t>Implementation in Belgium  </a:t>
            </a:r>
            <a:br>
              <a:rPr lang="en-US" sz="1200" b="1" dirty="0">
                <a:latin typeface="Arial"/>
                <a:ea typeface="ＭＳ Ｐゴシック"/>
              </a:rPr>
            </a:br>
            <a:r>
              <a:rPr lang="en-US" sz="1200" dirty="0">
                <a:latin typeface="Arial"/>
                <a:ea typeface="ＭＳ Ｐゴシック"/>
                <a:cs typeface="Arial"/>
              </a:rPr>
              <a:t>of the IORP Directive:</a:t>
            </a:r>
            <a:endParaRPr lang="en-US" sz="1200" dirty="0"/>
          </a:p>
          <a:p>
            <a:pPr marL="557195" lvl="1" indent="-185732">
              <a:lnSpc>
                <a:spcPct val="150000"/>
              </a:lnSpc>
              <a:buFont typeface="Wingdings" panose="05000000000000000000" pitchFamily="2" charset="2"/>
              <a:buChar char="§"/>
            </a:pPr>
            <a:r>
              <a:rPr lang="en-US" sz="1200" dirty="0">
                <a:latin typeface="Arial"/>
                <a:ea typeface="ＭＳ Ｐゴシック"/>
                <a:cs typeface="Arial"/>
              </a:rPr>
              <a:t>Law similar to EU Directive</a:t>
            </a:r>
          </a:p>
          <a:p>
            <a:pPr marL="557195" lvl="1" indent="-185732">
              <a:lnSpc>
                <a:spcPct val="150000"/>
              </a:lnSpc>
              <a:buFont typeface="Wingdings" panose="05000000000000000000" pitchFamily="2" charset="2"/>
              <a:buChar char="§"/>
            </a:pPr>
            <a:r>
              <a:rPr lang="en-US" sz="1200" dirty="0"/>
              <a:t>Principle based – no quantitative rules</a:t>
            </a:r>
          </a:p>
          <a:p>
            <a:pPr marL="557195" lvl="1" indent="-185732">
              <a:lnSpc>
                <a:spcPct val="150000"/>
              </a:lnSpc>
              <a:buFont typeface="Wingdings" panose="05000000000000000000" pitchFamily="2" charset="2"/>
              <a:buChar char="§"/>
            </a:pPr>
            <a:r>
              <a:rPr lang="en-US" sz="1200" dirty="0"/>
              <a:t>First cross-border pension fund in Belgium </a:t>
            </a:r>
            <a:br>
              <a:rPr lang="en-US" sz="1200" dirty="0"/>
            </a:br>
            <a:r>
              <a:rPr lang="en-US" sz="1200" dirty="0"/>
              <a:t>launched in 2007</a:t>
            </a:r>
          </a:p>
        </p:txBody>
      </p:sp>
      <p:sp>
        <p:nvSpPr>
          <p:cNvPr id="9" name="Rectangle 8"/>
          <p:cNvSpPr/>
          <p:nvPr/>
        </p:nvSpPr>
        <p:spPr bwMode="auto">
          <a:xfrm>
            <a:off x="1130575" y="2249760"/>
            <a:ext cx="1482165" cy="936104"/>
          </a:xfrm>
          <a:prstGeom prst="rect">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ctr" anchorCtr="0" compatLnSpc="1">
            <a:prstTxWarp prst="textNoShape">
              <a:avLst/>
            </a:prstTxWarp>
          </a:bodyPr>
          <a:lstStyle/>
          <a:p>
            <a:pPr algn="ctr"/>
            <a:r>
              <a:rPr lang="en-US" sz="1137" dirty="0">
                <a:solidFill>
                  <a:schemeClr val="bg1"/>
                </a:solidFill>
              </a:rPr>
              <a:t>Separate legal entity (OFP)</a:t>
            </a:r>
          </a:p>
          <a:p>
            <a:pPr algn="ctr"/>
            <a:r>
              <a:rPr lang="en-US" sz="1137" dirty="0">
                <a:solidFill>
                  <a:schemeClr val="bg1"/>
                </a:solidFill>
              </a:rPr>
              <a:t>Fully secured</a:t>
            </a:r>
          </a:p>
        </p:txBody>
      </p:sp>
      <p:sp>
        <p:nvSpPr>
          <p:cNvPr id="10" name="Rectangle 9"/>
          <p:cNvSpPr/>
          <p:nvPr/>
        </p:nvSpPr>
        <p:spPr bwMode="auto">
          <a:xfrm>
            <a:off x="2846766" y="2249760"/>
            <a:ext cx="1482165" cy="936104"/>
          </a:xfrm>
          <a:prstGeom prst="rect">
            <a:avLst/>
          </a:prstGeom>
          <a:solidFill>
            <a:srgbClr val="5EB6E4"/>
          </a:solidFill>
          <a:ln w="9525" cap="flat" cmpd="sng" algn="ctr">
            <a:noFill/>
            <a:prstDash val="solid"/>
            <a:round/>
            <a:headEnd type="none" w="med" len="med"/>
            <a:tailEnd type="none" w="med" len="med"/>
          </a:ln>
          <a:effectLst/>
        </p:spPr>
        <p:txBody>
          <a:bodyPr vert="horz" wrap="square" lIns="99060" tIns="49530" rIns="99060" bIns="49530" numCol="1" rtlCol="0" anchor="ctr" anchorCtr="0" compatLnSpc="1">
            <a:prstTxWarp prst="textNoShape">
              <a:avLst/>
            </a:prstTxWarp>
          </a:bodyPr>
          <a:lstStyle/>
          <a:p>
            <a:pPr algn="ctr"/>
            <a:r>
              <a:rPr lang="en-US" sz="1137" dirty="0">
                <a:solidFill>
                  <a:schemeClr val="bg1"/>
                </a:solidFill>
              </a:rPr>
              <a:t>Regulator accessible, </a:t>
            </a:r>
            <a:br>
              <a:rPr lang="en-US" sz="1137" dirty="0">
                <a:solidFill>
                  <a:schemeClr val="bg1"/>
                </a:solidFill>
              </a:rPr>
            </a:br>
            <a:r>
              <a:rPr lang="en-US" sz="1137" dirty="0">
                <a:solidFill>
                  <a:schemeClr val="bg1"/>
                </a:solidFill>
              </a:rPr>
              <a:t>open-minded and supportive</a:t>
            </a:r>
          </a:p>
        </p:txBody>
      </p:sp>
      <p:sp>
        <p:nvSpPr>
          <p:cNvPr id="11" name="Rectangle 10"/>
          <p:cNvSpPr/>
          <p:nvPr/>
        </p:nvSpPr>
        <p:spPr bwMode="auto">
          <a:xfrm>
            <a:off x="1130575" y="3350991"/>
            <a:ext cx="1482165" cy="936104"/>
          </a:xfrm>
          <a:prstGeom prst="rect">
            <a:avLst/>
          </a:prstGeom>
          <a:solidFill>
            <a:srgbClr val="4D4F53"/>
          </a:solidFill>
          <a:ln w="9525" cap="flat" cmpd="sng" algn="ctr">
            <a:noFill/>
            <a:prstDash val="solid"/>
            <a:round/>
            <a:headEnd type="none" w="med" len="med"/>
            <a:tailEnd type="none" w="med" len="med"/>
          </a:ln>
          <a:effectLst/>
        </p:spPr>
        <p:txBody>
          <a:bodyPr vert="horz" wrap="square" lIns="99060" tIns="49530" rIns="99060" bIns="49530" numCol="1" rtlCol="0" anchor="ctr" anchorCtr="0" compatLnSpc="1">
            <a:prstTxWarp prst="textNoShape">
              <a:avLst/>
            </a:prstTxWarp>
          </a:bodyPr>
          <a:lstStyle/>
          <a:p>
            <a:pPr algn="ctr"/>
            <a:r>
              <a:rPr lang="en-US" sz="1137" dirty="0">
                <a:solidFill>
                  <a:schemeClr val="bg1"/>
                </a:solidFill>
              </a:rPr>
              <a:t>No quantitative investment rules</a:t>
            </a:r>
          </a:p>
          <a:p>
            <a:pPr algn="ctr"/>
            <a:r>
              <a:rPr lang="en-US" sz="1137" dirty="0">
                <a:solidFill>
                  <a:schemeClr val="bg1"/>
                </a:solidFill>
              </a:rPr>
              <a:t>Flexible funding</a:t>
            </a:r>
          </a:p>
        </p:txBody>
      </p:sp>
      <p:sp>
        <p:nvSpPr>
          <p:cNvPr id="12" name="Rectangle 11"/>
          <p:cNvSpPr/>
          <p:nvPr/>
        </p:nvSpPr>
        <p:spPr bwMode="auto">
          <a:xfrm>
            <a:off x="2846766" y="3350991"/>
            <a:ext cx="1482165" cy="936104"/>
          </a:xfrm>
          <a:prstGeom prst="rect">
            <a:avLst/>
          </a:prstGeom>
          <a:solidFill>
            <a:srgbClr val="C9CAC8"/>
          </a:solidFill>
          <a:ln w="9525" cap="flat" cmpd="sng" algn="ctr">
            <a:noFill/>
            <a:prstDash val="solid"/>
            <a:round/>
            <a:headEnd type="none" w="med" len="med"/>
            <a:tailEnd type="none" w="med" len="med"/>
          </a:ln>
          <a:effectLst/>
        </p:spPr>
        <p:txBody>
          <a:bodyPr vert="horz" wrap="square" lIns="99060" tIns="49530" rIns="99060" bIns="49530" numCol="1" rtlCol="0" anchor="ctr" anchorCtr="0" compatLnSpc="1">
            <a:prstTxWarp prst="textNoShape">
              <a:avLst/>
            </a:prstTxWarp>
          </a:bodyPr>
          <a:lstStyle/>
          <a:p>
            <a:pPr algn="ctr"/>
            <a:r>
              <a:rPr lang="en-IN" sz="1137" dirty="0"/>
              <a:t>Flexible</a:t>
            </a:r>
          </a:p>
          <a:p>
            <a:pPr algn="ctr"/>
            <a:r>
              <a:rPr lang="en-IN" sz="1137" dirty="0"/>
              <a:t>governance framework</a:t>
            </a:r>
          </a:p>
        </p:txBody>
      </p:sp>
      <p:sp>
        <p:nvSpPr>
          <p:cNvPr id="13" name="Rectangle 12"/>
          <p:cNvSpPr/>
          <p:nvPr/>
        </p:nvSpPr>
        <p:spPr bwMode="auto">
          <a:xfrm>
            <a:off x="2846766" y="4459236"/>
            <a:ext cx="1482165" cy="936104"/>
          </a:xfrm>
          <a:prstGeom prst="rect">
            <a:avLst/>
          </a:prstGeom>
          <a:solidFill>
            <a:srgbClr val="5EB6E4"/>
          </a:solidFill>
          <a:ln w="9525" cap="flat" cmpd="sng" algn="ctr">
            <a:noFill/>
            <a:prstDash val="solid"/>
            <a:round/>
            <a:headEnd type="none" w="med" len="med"/>
            <a:tailEnd type="none" w="med" len="med"/>
          </a:ln>
          <a:effectLst/>
        </p:spPr>
        <p:txBody>
          <a:bodyPr vert="horz" wrap="square" lIns="99060" tIns="49530" rIns="99060" bIns="49530" numCol="1" rtlCol="0" anchor="ctr" anchorCtr="0" compatLnSpc="1">
            <a:prstTxWarp prst="textNoShape">
              <a:avLst/>
            </a:prstTxWarp>
          </a:bodyPr>
          <a:lstStyle/>
          <a:p>
            <a:pPr algn="ctr"/>
            <a:r>
              <a:rPr lang="en-US" sz="1137" dirty="0">
                <a:solidFill>
                  <a:schemeClr val="bg1"/>
                </a:solidFill>
              </a:rPr>
              <a:t>Country pension committees to comply with social and labor law</a:t>
            </a:r>
          </a:p>
        </p:txBody>
      </p:sp>
      <p:sp>
        <p:nvSpPr>
          <p:cNvPr id="14" name="Rectangle 13"/>
          <p:cNvSpPr/>
          <p:nvPr/>
        </p:nvSpPr>
        <p:spPr bwMode="auto">
          <a:xfrm>
            <a:off x="4484069" y="3350991"/>
            <a:ext cx="1482165" cy="936104"/>
          </a:xfrm>
          <a:prstGeom prst="rect">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ctr" anchorCtr="0" compatLnSpc="1">
            <a:prstTxWarp prst="textNoShape">
              <a:avLst/>
            </a:prstTxWarp>
          </a:bodyPr>
          <a:lstStyle/>
          <a:p>
            <a:pPr algn="ctr"/>
            <a:r>
              <a:rPr lang="en-US" sz="1137" dirty="0">
                <a:solidFill>
                  <a:schemeClr val="bg1"/>
                </a:solidFill>
              </a:rPr>
              <a:t>Multi-cultural, </a:t>
            </a:r>
          </a:p>
          <a:p>
            <a:pPr algn="ctr"/>
            <a:r>
              <a:rPr lang="en-US" sz="1137" dirty="0">
                <a:solidFill>
                  <a:schemeClr val="bg1"/>
                </a:solidFill>
              </a:rPr>
              <a:t>multi-lingual community in the middle of Europe</a:t>
            </a:r>
          </a:p>
        </p:txBody>
      </p:sp>
      <p:sp>
        <p:nvSpPr>
          <p:cNvPr id="15" name="Rectangle 14"/>
          <p:cNvSpPr/>
          <p:nvPr/>
        </p:nvSpPr>
        <p:spPr bwMode="auto">
          <a:xfrm>
            <a:off x="4484069" y="4459236"/>
            <a:ext cx="1482165" cy="936104"/>
          </a:xfrm>
          <a:prstGeom prst="rect">
            <a:avLst/>
          </a:prstGeom>
          <a:solidFill>
            <a:srgbClr val="4D4F53"/>
          </a:solidFill>
          <a:ln w="9525" cap="flat" cmpd="sng" algn="ctr">
            <a:noFill/>
            <a:prstDash val="solid"/>
            <a:round/>
            <a:headEnd type="none" w="med" len="med"/>
            <a:tailEnd type="none" w="med" len="med"/>
          </a:ln>
          <a:effectLst/>
        </p:spPr>
        <p:txBody>
          <a:bodyPr vert="horz" wrap="square" lIns="99060" tIns="49530" rIns="99060" bIns="49530" numCol="1" rtlCol="0" anchor="ctr" anchorCtr="0" compatLnSpc="1">
            <a:prstTxWarp prst="textNoShape">
              <a:avLst/>
            </a:prstTxWarp>
          </a:bodyPr>
          <a:lstStyle/>
          <a:p>
            <a:pPr algn="ctr"/>
            <a:r>
              <a:rPr lang="en-IN" sz="1137" dirty="0">
                <a:solidFill>
                  <a:schemeClr val="bg1"/>
                </a:solidFill>
              </a:rPr>
              <a:t>Zero tax base</a:t>
            </a:r>
          </a:p>
        </p:txBody>
      </p:sp>
      <p:sp>
        <p:nvSpPr>
          <p:cNvPr id="18" name="Right Arrow 4">
            <a:hlinkClick r:id="" action="ppaction://hlinkshowjump?jump=nextslide"/>
            <a:extLst>
              <a:ext uri="{FF2B5EF4-FFF2-40B4-BE49-F238E27FC236}">
                <a16:creationId xmlns:a16="http://schemas.microsoft.com/office/drawing/2014/main" id="{7A07114A-4FF0-422E-BBBD-B7197C7EA29F}"/>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9" name="Right Arrow 5">
            <a:hlinkClick r:id="" action="ppaction://hlinkshowjump?jump=previousslide"/>
            <a:extLst>
              <a:ext uri="{FF2B5EF4-FFF2-40B4-BE49-F238E27FC236}">
                <a16:creationId xmlns:a16="http://schemas.microsoft.com/office/drawing/2014/main" id="{C9A58373-8570-417E-B10B-F663E76AEA9A}"/>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353326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Cross-border funds are reality</a:t>
            </a:r>
            <a:endParaRPr lang="en-IN" dirty="0"/>
          </a:p>
        </p:txBody>
      </p:sp>
      <p:sp>
        <p:nvSpPr>
          <p:cNvPr id="3" name="Content Placeholder 2"/>
          <p:cNvSpPr>
            <a:spLocks noGrp="1"/>
          </p:cNvSpPr>
          <p:nvPr>
            <p:ph idx="1"/>
          </p:nvPr>
        </p:nvSpPr>
        <p:spPr/>
        <p:txBody>
          <a:bodyPr/>
          <a:lstStyle/>
          <a:p>
            <a:pPr>
              <a:spcBef>
                <a:spcPts val="0"/>
              </a:spcBef>
              <a:spcAft>
                <a:spcPts val="400"/>
              </a:spcAft>
            </a:pPr>
            <a:r>
              <a:rPr lang="en-US" sz="1400" dirty="0"/>
              <a:t>Both DB and DC, including death/disability benefits</a:t>
            </a:r>
          </a:p>
          <a:p>
            <a:pPr lvl="1">
              <a:spcBef>
                <a:spcPts val="0"/>
              </a:spcBef>
              <a:spcAft>
                <a:spcPts val="400"/>
              </a:spcAft>
            </a:pPr>
            <a:r>
              <a:rPr lang="en-US" sz="1400" dirty="0"/>
              <a:t>Initially focus on DB consolidation</a:t>
            </a:r>
          </a:p>
          <a:p>
            <a:pPr lvl="1">
              <a:spcBef>
                <a:spcPts val="0"/>
              </a:spcBef>
              <a:spcAft>
                <a:spcPts val="400"/>
              </a:spcAft>
            </a:pPr>
            <a:r>
              <a:rPr lang="en-US" sz="1400" dirty="0"/>
              <a:t>Trend to implement consistent DC solutions across Europe</a:t>
            </a:r>
          </a:p>
          <a:p>
            <a:pPr>
              <a:spcBef>
                <a:spcPts val="0"/>
              </a:spcBef>
              <a:spcAft>
                <a:spcPts val="400"/>
              </a:spcAft>
            </a:pPr>
            <a:endParaRPr lang="en-IN" sz="1400" dirty="0"/>
          </a:p>
          <a:p>
            <a:pPr>
              <a:spcBef>
                <a:spcPts val="0"/>
              </a:spcBef>
              <a:spcAft>
                <a:spcPts val="400"/>
              </a:spcAft>
            </a:pPr>
            <a:r>
              <a:rPr lang="en-IN" sz="1400" dirty="0"/>
              <a:t>Up and running</a:t>
            </a:r>
            <a:endParaRPr lang="en-IN" sz="1400" dirty="0">
              <a:cs typeface="Arial"/>
            </a:endParaRPr>
          </a:p>
          <a:p>
            <a:pPr lvl="1">
              <a:spcBef>
                <a:spcPts val="0"/>
              </a:spcBef>
              <a:spcAft>
                <a:spcPts val="400"/>
              </a:spcAft>
            </a:pPr>
            <a:r>
              <a:rPr lang="en-US" sz="1400" dirty="0"/>
              <a:t>All implemented plans are working well, no cross-border activity wind-up since start</a:t>
            </a:r>
          </a:p>
          <a:p>
            <a:pPr lvl="1">
              <a:spcBef>
                <a:spcPts val="0"/>
              </a:spcBef>
              <a:spcAft>
                <a:spcPts val="400"/>
              </a:spcAft>
            </a:pPr>
            <a:endParaRPr lang="en-US" sz="1400" dirty="0"/>
          </a:p>
          <a:p>
            <a:pPr lvl="1">
              <a:spcBef>
                <a:spcPts val="0"/>
              </a:spcBef>
              <a:spcAft>
                <a:spcPts val="400"/>
              </a:spcAft>
            </a:pPr>
            <a:endParaRPr lang="en-US" sz="1400" dirty="0"/>
          </a:p>
          <a:p>
            <a:pPr marL="0" indent="0">
              <a:spcBef>
                <a:spcPts val="0"/>
              </a:spcBef>
              <a:spcAft>
                <a:spcPts val="400"/>
              </a:spcAft>
              <a:buNone/>
            </a:pPr>
            <a:endParaRPr lang="en-IN" sz="1400" dirty="0"/>
          </a:p>
        </p:txBody>
      </p:sp>
      <p:sp>
        <p:nvSpPr>
          <p:cNvPr id="7" name="Right Arrow 4">
            <a:hlinkClick r:id="" action="ppaction://hlinkshowjump?jump=nextslide"/>
            <a:extLst>
              <a:ext uri="{FF2B5EF4-FFF2-40B4-BE49-F238E27FC236}">
                <a16:creationId xmlns:a16="http://schemas.microsoft.com/office/drawing/2014/main" id="{155DA677-E4C9-4D9C-B50F-580DE12BCE2D}"/>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8" name="Right Arrow 5">
            <a:hlinkClick r:id="" action="ppaction://hlinkshowjump?jump=previousslide"/>
            <a:extLst>
              <a:ext uri="{FF2B5EF4-FFF2-40B4-BE49-F238E27FC236}">
                <a16:creationId xmlns:a16="http://schemas.microsoft.com/office/drawing/2014/main" id="{44FBB66A-7A97-4DB3-9BA3-0E82D89F811F}"/>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grpSp>
        <p:nvGrpSpPr>
          <p:cNvPr id="6" name="Gruppieren 5">
            <a:extLst>
              <a:ext uri="{FF2B5EF4-FFF2-40B4-BE49-F238E27FC236}">
                <a16:creationId xmlns:a16="http://schemas.microsoft.com/office/drawing/2014/main" id="{8FE96A65-8387-4E31-8C6D-0E7B362B2047}"/>
              </a:ext>
            </a:extLst>
          </p:cNvPr>
          <p:cNvGrpSpPr/>
          <p:nvPr/>
        </p:nvGrpSpPr>
        <p:grpSpPr>
          <a:xfrm>
            <a:off x="2011379" y="3000375"/>
            <a:ext cx="5883242" cy="2836862"/>
            <a:chOff x="1651032" y="2400437"/>
            <a:chExt cx="6603935" cy="3233103"/>
          </a:xfrm>
        </p:grpSpPr>
        <p:sp>
          <p:nvSpPr>
            <p:cNvPr id="9" name="Freihandform: Form 8">
              <a:extLst>
                <a:ext uri="{FF2B5EF4-FFF2-40B4-BE49-F238E27FC236}">
                  <a16:creationId xmlns:a16="http://schemas.microsoft.com/office/drawing/2014/main" id="{07F5931B-479D-4D61-AFAA-4DE8B09D4AAE}"/>
                </a:ext>
              </a:extLst>
            </p:cNvPr>
            <p:cNvSpPr/>
            <p:nvPr/>
          </p:nvSpPr>
          <p:spPr>
            <a:xfrm>
              <a:off x="1651032" y="2400437"/>
              <a:ext cx="3085951" cy="896534"/>
            </a:xfrm>
            <a:custGeom>
              <a:avLst/>
              <a:gdLst>
                <a:gd name="connsiteX0" fmla="*/ 0 w 3085951"/>
                <a:gd name="connsiteY0" fmla="*/ 0 h 1189631"/>
                <a:gd name="connsiteX1" fmla="*/ 3085951 w 3085951"/>
                <a:gd name="connsiteY1" fmla="*/ 0 h 1189631"/>
                <a:gd name="connsiteX2" fmla="*/ 3085951 w 3085951"/>
                <a:gd name="connsiteY2" fmla="*/ 1189631 h 1189631"/>
                <a:gd name="connsiteX3" fmla="*/ 0 w 3085951"/>
                <a:gd name="connsiteY3" fmla="*/ 1189631 h 1189631"/>
                <a:gd name="connsiteX4" fmla="*/ 0 w 3085951"/>
                <a:gd name="connsiteY4" fmla="*/ 0 h 118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951" h="1189631">
                  <a:moveTo>
                    <a:pt x="0" y="0"/>
                  </a:moveTo>
                  <a:lnTo>
                    <a:pt x="3085951" y="0"/>
                  </a:lnTo>
                  <a:lnTo>
                    <a:pt x="3085951" y="1189631"/>
                  </a:lnTo>
                  <a:lnTo>
                    <a:pt x="0" y="1189631"/>
                  </a:lnTo>
                  <a:lnTo>
                    <a:pt x="0" y="0"/>
                  </a:lnTo>
                  <a:close/>
                </a:path>
              </a:pathLst>
            </a:custGeom>
            <a:solidFill>
              <a:srgbClr val="0083A9"/>
            </a:solidFill>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lvl="0" defTabSz="800100">
                <a:lnSpc>
                  <a:spcPct val="90000"/>
                </a:lnSpc>
                <a:spcAft>
                  <a:spcPct val="35000"/>
                </a:spcAft>
              </a:pPr>
              <a:r>
                <a:rPr lang="en-US" sz="1400" dirty="0"/>
                <a:t>Main cross-border pension funds in Belgium </a:t>
              </a:r>
            </a:p>
          </p:txBody>
        </p:sp>
        <p:sp>
          <p:nvSpPr>
            <p:cNvPr id="10" name="Freihandform: Form 9">
              <a:extLst>
                <a:ext uri="{FF2B5EF4-FFF2-40B4-BE49-F238E27FC236}">
                  <a16:creationId xmlns:a16="http://schemas.microsoft.com/office/drawing/2014/main" id="{1BB38E3A-893C-4B31-A657-47126F7A2749}"/>
                </a:ext>
              </a:extLst>
            </p:cNvPr>
            <p:cNvSpPr/>
            <p:nvPr/>
          </p:nvSpPr>
          <p:spPr>
            <a:xfrm>
              <a:off x="1651032" y="3296971"/>
              <a:ext cx="3085951" cy="2320170"/>
            </a:xfrm>
            <a:custGeom>
              <a:avLst/>
              <a:gdLst>
                <a:gd name="connsiteX0" fmla="*/ 0 w 3085951"/>
                <a:gd name="connsiteY0" fmla="*/ 0 h 2677404"/>
                <a:gd name="connsiteX1" fmla="*/ 3085951 w 3085951"/>
                <a:gd name="connsiteY1" fmla="*/ 0 h 2677404"/>
                <a:gd name="connsiteX2" fmla="*/ 3085951 w 3085951"/>
                <a:gd name="connsiteY2" fmla="*/ 2677404 h 2677404"/>
                <a:gd name="connsiteX3" fmla="*/ 0 w 3085951"/>
                <a:gd name="connsiteY3" fmla="*/ 2677404 h 2677404"/>
                <a:gd name="connsiteX4" fmla="*/ 0 w 3085951"/>
                <a:gd name="connsiteY4" fmla="*/ 0 h 2677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951" h="2677404">
                  <a:moveTo>
                    <a:pt x="0" y="0"/>
                  </a:moveTo>
                  <a:lnTo>
                    <a:pt x="3085951" y="0"/>
                  </a:lnTo>
                  <a:lnTo>
                    <a:pt x="3085951" y="2677404"/>
                  </a:lnTo>
                  <a:lnTo>
                    <a:pt x="0" y="2677404"/>
                  </a:lnTo>
                  <a:lnTo>
                    <a:pt x="0" y="0"/>
                  </a:lnTo>
                  <a:close/>
                </a:path>
              </a:pathLst>
            </a:cu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0" lvl="1" defTabSz="800100">
                <a:lnSpc>
                  <a:spcPct val="90000"/>
                </a:lnSpc>
                <a:spcAft>
                  <a:spcPct val="15000"/>
                </a:spcAft>
              </a:pPr>
              <a:r>
                <a:rPr lang="en-IN" sz="1400" kern="1200" dirty="0"/>
                <a:t>BP, Chevron, DuPont, Euroclear, ExxonMobil, GE, J&amp;J, Nestlé, Pfizer,</a:t>
              </a:r>
              <a:br>
                <a:rPr lang="en-IN" sz="1400" dirty="0"/>
              </a:br>
              <a:r>
                <a:rPr lang="en-IN" sz="1400" kern="1200" dirty="0"/>
                <a:t>Resaver</a:t>
              </a:r>
              <a:r>
                <a:rPr lang="en-IN" sz="1400" dirty="0"/>
                <a:t> </a:t>
              </a:r>
              <a:r>
                <a:rPr lang="en-IN" sz="1400" kern="1200" dirty="0"/>
                <a:t>(EC), Sanofi, United Pensions</a:t>
              </a:r>
              <a:br>
                <a:rPr lang="en-US" sz="1400" dirty="0"/>
              </a:br>
              <a:endParaRPr lang="en-US" sz="1400" dirty="0">
                <a:cs typeface="Arial"/>
              </a:endParaRPr>
            </a:p>
            <a:p>
              <a:pPr marL="0" lvl="1" algn="l" defTabSz="800100">
                <a:lnSpc>
                  <a:spcPct val="90000"/>
                </a:lnSpc>
                <a:spcBef>
                  <a:spcPct val="0"/>
                </a:spcBef>
                <a:spcAft>
                  <a:spcPct val="15000"/>
                </a:spcAft>
              </a:pPr>
              <a:br>
                <a:rPr lang="en-US" sz="1400" kern="1200" dirty="0"/>
              </a:br>
              <a:br>
                <a:rPr lang="en-US" sz="1400" kern="1200" dirty="0"/>
              </a:br>
              <a:br>
                <a:rPr lang="en-US" sz="1400" kern="1200" dirty="0"/>
              </a:br>
              <a:r>
                <a:rPr lang="en-US" sz="1100" kern="1200" dirty="0"/>
                <a:t>Source: FSMA</a:t>
              </a:r>
              <a:endParaRPr lang="en-US" sz="1400" kern="1200" dirty="0"/>
            </a:p>
          </p:txBody>
        </p:sp>
        <p:sp>
          <p:nvSpPr>
            <p:cNvPr id="11" name="Freihandform: Form 10">
              <a:extLst>
                <a:ext uri="{FF2B5EF4-FFF2-40B4-BE49-F238E27FC236}">
                  <a16:creationId xmlns:a16="http://schemas.microsoft.com/office/drawing/2014/main" id="{2147B664-984B-4EEF-9F05-6364165BC840}"/>
                </a:ext>
              </a:extLst>
            </p:cNvPr>
            <p:cNvSpPr/>
            <p:nvPr/>
          </p:nvSpPr>
          <p:spPr>
            <a:xfrm>
              <a:off x="5169016" y="2400437"/>
              <a:ext cx="3085951" cy="896534"/>
            </a:xfrm>
            <a:custGeom>
              <a:avLst/>
              <a:gdLst>
                <a:gd name="connsiteX0" fmla="*/ 0 w 3085951"/>
                <a:gd name="connsiteY0" fmla="*/ 0 h 1189631"/>
                <a:gd name="connsiteX1" fmla="*/ 3085951 w 3085951"/>
                <a:gd name="connsiteY1" fmla="*/ 0 h 1189631"/>
                <a:gd name="connsiteX2" fmla="*/ 3085951 w 3085951"/>
                <a:gd name="connsiteY2" fmla="*/ 1189631 h 1189631"/>
                <a:gd name="connsiteX3" fmla="*/ 0 w 3085951"/>
                <a:gd name="connsiteY3" fmla="*/ 1189631 h 1189631"/>
                <a:gd name="connsiteX4" fmla="*/ 0 w 3085951"/>
                <a:gd name="connsiteY4" fmla="*/ 0 h 118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951" h="1189631">
                  <a:moveTo>
                    <a:pt x="0" y="0"/>
                  </a:moveTo>
                  <a:lnTo>
                    <a:pt x="3085951" y="0"/>
                  </a:lnTo>
                  <a:lnTo>
                    <a:pt x="3085951" y="1189631"/>
                  </a:lnTo>
                  <a:lnTo>
                    <a:pt x="0" y="1189631"/>
                  </a:lnTo>
                  <a:lnTo>
                    <a:pt x="0" y="0"/>
                  </a:lnTo>
                  <a:close/>
                </a:path>
              </a:pathLst>
            </a:custGeom>
            <a:solidFill>
              <a:srgbClr val="0083A9"/>
            </a:solidFill>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defTabSz="800100">
                <a:lnSpc>
                  <a:spcPct val="90000"/>
                </a:lnSpc>
                <a:spcBef>
                  <a:spcPct val="0"/>
                </a:spcBef>
                <a:spcAft>
                  <a:spcPct val="35000"/>
                </a:spcAft>
                <a:buNone/>
              </a:pPr>
              <a:r>
                <a:rPr lang="en-US" sz="1400" kern="1200" dirty="0"/>
                <a:t>Pension plans in more than half of the EEA countries have positive approval</a:t>
              </a:r>
            </a:p>
          </p:txBody>
        </p:sp>
        <p:sp>
          <p:nvSpPr>
            <p:cNvPr id="12" name="Freihandform: Form 11">
              <a:extLst>
                <a:ext uri="{FF2B5EF4-FFF2-40B4-BE49-F238E27FC236}">
                  <a16:creationId xmlns:a16="http://schemas.microsoft.com/office/drawing/2014/main" id="{F0747815-26E9-4970-AC2D-619DC292C322}"/>
                </a:ext>
              </a:extLst>
            </p:cNvPr>
            <p:cNvSpPr/>
            <p:nvPr/>
          </p:nvSpPr>
          <p:spPr>
            <a:xfrm>
              <a:off x="5169016" y="3286115"/>
              <a:ext cx="3085951" cy="2347425"/>
            </a:xfrm>
            <a:custGeom>
              <a:avLst/>
              <a:gdLst>
                <a:gd name="connsiteX0" fmla="*/ 0 w 3085951"/>
                <a:gd name="connsiteY0" fmla="*/ 0 h 2677404"/>
                <a:gd name="connsiteX1" fmla="*/ 3085951 w 3085951"/>
                <a:gd name="connsiteY1" fmla="*/ 0 h 2677404"/>
                <a:gd name="connsiteX2" fmla="*/ 3085951 w 3085951"/>
                <a:gd name="connsiteY2" fmla="*/ 2677404 h 2677404"/>
                <a:gd name="connsiteX3" fmla="*/ 0 w 3085951"/>
                <a:gd name="connsiteY3" fmla="*/ 2677404 h 2677404"/>
                <a:gd name="connsiteX4" fmla="*/ 0 w 3085951"/>
                <a:gd name="connsiteY4" fmla="*/ 0 h 2677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951" h="2677404">
                  <a:moveTo>
                    <a:pt x="0" y="0"/>
                  </a:moveTo>
                  <a:lnTo>
                    <a:pt x="3085951" y="0"/>
                  </a:lnTo>
                  <a:lnTo>
                    <a:pt x="3085951" y="2677404"/>
                  </a:lnTo>
                  <a:lnTo>
                    <a:pt x="0" y="2677404"/>
                  </a:lnTo>
                  <a:lnTo>
                    <a:pt x="0" y="0"/>
                  </a:lnTo>
                  <a:close/>
                </a:path>
              </a:pathLst>
            </a:cu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0" lvl="1" algn="l" defTabSz="800100">
                <a:lnSpc>
                  <a:spcPct val="90000"/>
                </a:lnSpc>
                <a:spcBef>
                  <a:spcPct val="0"/>
                </a:spcBef>
                <a:spcAft>
                  <a:spcPct val="15000"/>
                </a:spcAft>
              </a:pPr>
              <a:r>
                <a:rPr lang="en-IN" sz="1400" kern="1200" dirty="0"/>
                <a:t>Belgium, Luxembourg, Ireland, France, Spain, Portugal, Netherlands, Cyprus, Switzerland, Malta, Lithuania, Italy, Hungary, Austria, UK, Denmark, Greece, Germany and some Middle-East countries</a:t>
              </a:r>
              <a:endParaRPr lang="en-US" sz="1400" kern="1200" dirty="0"/>
            </a:p>
            <a:p>
              <a:pPr marL="171450" lvl="1" indent="-171450" algn="l" defTabSz="800100">
                <a:lnSpc>
                  <a:spcPct val="90000"/>
                </a:lnSpc>
                <a:spcBef>
                  <a:spcPct val="0"/>
                </a:spcBef>
                <a:spcAft>
                  <a:spcPct val="15000"/>
                </a:spcAft>
                <a:buChar char="•"/>
              </a:pPr>
              <a:endParaRPr lang="en-US" sz="1400" kern="1200" dirty="0"/>
            </a:p>
            <a:p>
              <a:pPr marL="0" lvl="1" algn="l" defTabSz="800100">
                <a:lnSpc>
                  <a:spcPct val="90000"/>
                </a:lnSpc>
                <a:spcBef>
                  <a:spcPct val="0"/>
                </a:spcBef>
                <a:spcAft>
                  <a:spcPct val="15000"/>
                </a:spcAft>
              </a:pPr>
              <a:r>
                <a:rPr lang="en-US" sz="1100" kern="1200" dirty="0"/>
                <a:t>Source: FSMA</a:t>
              </a:r>
              <a:endParaRPr lang="en-US" sz="1400" kern="1200" dirty="0"/>
            </a:p>
          </p:txBody>
        </p:sp>
      </p:grpSp>
    </p:spTree>
    <p:extLst>
      <p:ext uri="{BB962C8B-B14F-4D97-AF65-F5344CB8AC3E}">
        <p14:creationId xmlns:p14="http://schemas.microsoft.com/office/powerpoint/2010/main" val="2230975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What is United Pensions?</a:t>
            </a:r>
          </a:p>
        </p:txBody>
      </p:sp>
      <p:sp>
        <p:nvSpPr>
          <p:cNvPr id="4" name="TextBox 3"/>
          <p:cNvSpPr txBox="1"/>
          <p:nvPr/>
        </p:nvSpPr>
        <p:spPr>
          <a:xfrm>
            <a:off x="397272" y="1556791"/>
            <a:ext cx="9109162" cy="3766825"/>
          </a:xfrm>
          <a:prstGeom prst="rect">
            <a:avLst/>
          </a:prstGeom>
          <a:solidFill>
            <a:srgbClr val="0083A9"/>
          </a:solidFill>
        </p:spPr>
        <p:txBody>
          <a:bodyPr wrap="square" lIns="693420" tIns="0" rIns="693420" bIns="0" rtlCol="0" anchor="ctr">
            <a:noAutofit/>
          </a:bodyPr>
          <a:lstStyle/>
          <a:p>
            <a:pPr algn="ctr"/>
            <a:r>
              <a:rPr lang="en-US" sz="1733" b="1" dirty="0">
                <a:solidFill>
                  <a:schemeClr val="bg1"/>
                </a:solidFill>
                <a:latin typeface="Arial" panose="020B0604020202020204" pitchFamily="34" charset="0"/>
                <a:cs typeface="Arial" panose="020B0604020202020204" pitchFamily="34" charset="0"/>
              </a:rPr>
              <a:t>United Pensions</a:t>
            </a:r>
            <a:r>
              <a:rPr lang="en-US" sz="1733" dirty="0">
                <a:solidFill>
                  <a:schemeClr val="bg1"/>
                </a:solidFill>
                <a:latin typeface="Arial" panose="020B0604020202020204" pitchFamily="34" charset="0"/>
                <a:cs typeface="Arial" panose="020B0604020202020204" pitchFamily="34" charset="0"/>
              </a:rPr>
              <a:t> is a</a:t>
            </a:r>
            <a:r>
              <a:rPr lang="en-US" sz="1733" b="1" dirty="0">
                <a:solidFill>
                  <a:schemeClr val="bg1"/>
                </a:solidFill>
                <a:latin typeface="Arial" panose="020B0604020202020204" pitchFamily="34" charset="0"/>
                <a:cs typeface="Arial" panose="020B0604020202020204" pitchFamily="34" charset="0"/>
              </a:rPr>
              <a:t> multiple employer </a:t>
            </a:r>
            <a:r>
              <a:rPr lang="en-US" sz="1733" dirty="0">
                <a:solidFill>
                  <a:schemeClr val="bg1"/>
                </a:solidFill>
                <a:latin typeface="Arial" panose="020B0604020202020204" pitchFamily="34" charset="0"/>
                <a:cs typeface="Arial" panose="020B0604020202020204" pitchFamily="34" charset="0"/>
              </a:rPr>
              <a:t>European pension fund established by Aon in Belgium.  </a:t>
            </a:r>
          </a:p>
          <a:p>
            <a:pPr algn="ctr"/>
            <a:endParaRPr lang="en-US" sz="1733" dirty="0">
              <a:solidFill>
                <a:schemeClr val="bg1"/>
              </a:solidFill>
              <a:latin typeface="Arial" panose="020B0604020202020204" pitchFamily="34" charset="0"/>
              <a:cs typeface="Arial" panose="020B0604020202020204" pitchFamily="34" charset="0"/>
            </a:endParaRPr>
          </a:p>
          <a:p>
            <a:pPr algn="ctr"/>
            <a:r>
              <a:rPr lang="en-US" sz="1733" dirty="0">
                <a:solidFill>
                  <a:schemeClr val="bg1"/>
                </a:solidFill>
                <a:latin typeface="Arial" panose="020B0604020202020204" pitchFamily="34" charset="0"/>
                <a:cs typeface="Arial" panose="020B0604020202020204" pitchFamily="34" charset="0"/>
              </a:rPr>
              <a:t>It operates as a </a:t>
            </a:r>
            <a:r>
              <a:rPr lang="en-US" sz="1733" b="1" dirty="0">
                <a:solidFill>
                  <a:schemeClr val="bg1"/>
                </a:solidFill>
                <a:latin typeface="Arial" panose="020B0604020202020204" pitchFamily="34" charset="0"/>
                <a:cs typeface="Arial" panose="020B0604020202020204" pitchFamily="34" charset="0"/>
              </a:rPr>
              <a:t>cross-border</a:t>
            </a:r>
            <a:r>
              <a:rPr lang="en-US" sz="1733" dirty="0">
                <a:solidFill>
                  <a:schemeClr val="bg1"/>
                </a:solidFill>
                <a:latin typeface="Arial" panose="020B0604020202020204" pitchFamily="34" charset="0"/>
                <a:cs typeface="Arial" panose="020B0604020202020204" pitchFamily="34" charset="0"/>
              </a:rPr>
              <a:t> pension fund and delivers local DC and DB pension benefits in different European countries.  </a:t>
            </a:r>
          </a:p>
          <a:p>
            <a:pPr algn="ctr"/>
            <a:endParaRPr lang="en-US" sz="1733" b="1" dirty="0">
              <a:solidFill>
                <a:schemeClr val="bg1"/>
              </a:solidFill>
              <a:latin typeface="Arial" panose="020B0604020202020204" pitchFamily="34" charset="0"/>
              <a:cs typeface="Arial" panose="020B0604020202020204" pitchFamily="34" charset="0"/>
            </a:endParaRPr>
          </a:p>
          <a:p>
            <a:pPr algn="ctr"/>
            <a:r>
              <a:rPr lang="en-GB" sz="1733" b="1" dirty="0">
                <a:solidFill>
                  <a:schemeClr val="bg1"/>
                </a:solidFill>
                <a:latin typeface="Arial" panose="020B0604020202020204" pitchFamily="34" charset="0"/>
                <a:cs typeface="Arial" panose="020B0604020202020204" pitchFamily="34" charset="0"/>
              </a:rPr>
              <a:t>United Pensions </a:t>
            </a:r>
            <a:r>
              <a:rPr lang="en-GB" sz="1733" dirty="0">
                <a:solidFill>
                  <a:schemeClr val="bg1"/>
                </a:solidFill>
                <a:latin typeface="Arial" panose="020B0604020202020204" pitchFamily="34" charset="0"/>
                <a:cs typeface="Arial" panose="020B0604020202020204" pitchFamily="34" charset="0"/>
              </a:rPr>
              <a:t>provides best practice governance, access to world class investments and optimal retirement and savings outcomes for members. </a:t>
            </a:r>
            <a:endParaRPr lang="en-US" sz="1733" dirty="0">
              <a:solidFill>
                <a:schemeClr val="bg1"/>
              </a:solidFill>
              <a:latin typeface="Arial" panose="020B0604020202020204" pitchFamily="34" charset="0"/>
              <a:cs typeface="Arial" panose="020B0604020202020204" pitchFamily="34" charset="0"/>
            </a:endParaRPr>
          </a:p>
        </p:txBody>
      </p:sp>
      <p:sp>
        <p:nvSpPr>
          <p:cNvPr id="7" name="Right Arrow 4">
            <a:hlinkClick r:id="" action="ppaction://hlinkshowjump?jump=nextslide"/>
            <a:extLst>
              <a:ext uri="{FF2B5EF4-FFF2-40B4-BE49-F238E27FC236}">
                <a16:creationId xmlns:a16="http://schemas.microsoft.com/office/drawing/2014/main" id="{3B7BE5D7-B878-4F94-9EFE-830333B6109B}"/>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8" name="Right Arrow 5">
            <a:hlinkClick r:id="" action="ppaction://hlinkshowjump?jump=previousslide"/>
            <a:extLst>
              <a:ext uri="{FF2B5EF4-FFF2-40B4-BE49-F238E27FC236}">
                <a16:creationId xmlns:a16="http://schemas.microsoft.com/office/drawing/2014/main" id="{1B388A87-4C38-4E13-AEF5-3718887EB7AD}"/>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51031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8514-6689-4D71-BC63-5302E4DDDDD8}"/>
              </a:ext>
            </a:extLst>
          </p:cNvPr>
          <p:cNvSpPr>
            <a:spLocks noGrp="1"/>
          </p:cNvSpPr>
          <p:nvPr>
            <p:ph type="title"/>
          </p:nvPr>
        </p:nvSpPr>
        <p:spPr/>
        <p:txBody>
          <a:bodyPr/>
          <a:lstStyle/>
          <a:p>
            <a:r>
              <a:rPr lang="en-US" dirty="0">
                <a:cs typeface="Arial"/>
              </a:rPr>
              <a:t>Questions</a:t>
            </a:r>
            <a:endParaRPr lang="en-US" dirty="0"/>
          </a:p>
        </p:txBody>
      </p:sp>
      <p:sp>
        <p:nvSpPr>
          <p:cNvPr id="5" name="TextBox 4">
            <a:extLst>
              <a:ext uri="{FF2B5EF4-FFF2-40B4-BE49-F238E27FC236}">
                <a16:creationId xmlns:a16="http://schemas.microsoft.com/office/drawing/2014/main" id="{44F3EAFE-F8D2-4BBA-8ED0-2A029E0590A1}"/>
              </a:ext>
            </a:extLst>
          </p:cNvPr>
          <p:cNvSpPr txBox="1"/>
          <p:nvPr/>
        </p:nvSpPr>
        <p:spPr>
          <a:xfrm>
            <a:off x="5557538" y="1216120"/>
            <a:ext cx="3853162"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latin typeface="Arial"/>
                <a:ea typeface="ＭＳ Ｐゴシック"/>
                <a:cs typeface="Arial"/>
              </a:rPr>
              <a:t>Stephen Finley</a:t>
            </a:r>
          </a:p>
          <a:p>
            <a:r>
              <a:rPr lang="en-US" sz="1200" i="1" dirty="0">
                <a:solidFill>
                  <a:srgbClr val="0083A9"/>
                </a:solidFill>
                <a:latin typeface="Arial"/>
                <a:ea typeface="ＭＳ Ｐゴシック"/>
                <a:cs typeface="Arial"/>
                <a:hlinkClick r:id="rId2"/>
              </a:rPr>
              <a:t>stephen.finley@aon.com</a:t>
            </a:r>
          </a:p>
          <a:p>
            <a:endParaRPr lang="en-GB" sz="1800" dirty="0"/>
          </a:p>
          <a:p>
            <a:r>
              <a:rPr lang="en-GB" sz="1200" b="1" dirty="0">
                <a:latin typeface="Arial"/>
                <a:ea typeface="ＭＳ Ｐゴシック"/>
                <a:cs typeface="Arial"/>
              </a:rPr>
              <a:t>Werner Keeris</a:t>
            </a:r>
            <a:endParaRPr lang="en-GB" sz="1200" b="1" dirty="0">
              <a:cs typeface="Arial"/>
            </a:endParaRPr>
          </a:p>
          <a:p>
            <a:r>
              <a:rPr lang="en-US" sz="1200" i="1" dirty="0">
                <a:latin typeface="Arial"/>
                <a:ea typeface="ＭＳ Ｐゴシック"/>
                <a:cs typeface="Arial"/>
                <a:hlinkClick r:id="rId3"/>
              </a:rPr>
              <a:t>werner.keeris@aon.com</a:t>
            </a:r>
            <a:r>
              <a:rPr lang="en-US" sz="1200" i="1" dirty="0">
                <a:latin typeface="Arial"/>
                <a:ea typeface="ＭＳ Ｐゴシック"/>
                <a:cs typeface="Arial"/>
              </a:rPr>
              <a:t> </a:t>
            </a:r>
            <a:endParaRPr lang="en-US" sz="1200" i="1" dirty="0">
              <a:cs typeface="Arial"/>
            </a:endParaRPr>
          </a:p>
          <a:p>
            <a:endParaRPr lang="en-GB" sz="1800" dirty="0"/>
          </a:p>
          <a:p>
            <a:r>
              <a:rPr lang="en-GB" sz="1200" b="1" dirty="0">
                <a:latin typeface="Arial"/>
                <a:ea typeface="ＭＳ Ｐゴシック"/>
                <a:cs typeface="Arial"/>
              </a:rPr>
              <a:t>Steven Cauwenberghs</a:t>
            </a:r>
          </a:p>
          <a:p>
            <a:r>
              <a:rPr lang="en-US" sz="1200" i="1" dirty="0">
                <a:latin typeface="Arial"/>
                <a:ea typeface="ＭＳ Ｐゴシック"/>
                <a:cs typeface="Arial"/>
                <a:hlinkClick r:id="rId4"/>
              </a:rPr>
              <a:t>steven.cauwenberghs@aon.com</a:t>
            </a:r>
            <a:r>
              <a:rPr lang="en-US" sz="1200" i="1" dirty="0">
                <a:latin typeface="Arial"/>
                <a:ea typeface="ＭＳ Ｐゴシック"/>
                <a:cs typeface="Arial"/>
              </a:rPr>
              <a:t> </a:t>
            </a:r>
            <a:endParaRPr lang="en-US" sz="1200" i="1" dirty="0">
              <a:cs typeface="Arial"/>
            </a:endParaRPr>
          </a:p>
          <a:p>
            <a:endParaRPr lang="en-GB" sz="1800" dirty="0"/>
          </a:p>
          <a:p>
            <a:r>
              <a:rPr lang="en-US" sz="1200" b="1" dirty="0">
                <a:latin typeface="Arial"/>
                <a:ea typeface="ＭＳ Ｐゴシック"/>
                <a:cs typeface="Arial"/>
              </a:rPr>
              <a:t>Colette de Dessus les Moustier</a:t>
            </a:r>
          </a:p>
          <a:p>
            <a:r>
              <a:rPr lang="en-US" sz="1200" i="1" dirty="0">
                <a:latin typeface="Arial"/>
                <a:ea typeface="ＭＳ Ｐゴシック"/>
                <a:cs typeface="Arial"/>
                <a:hlinkClick r:id="rId5"/>
              </a:rPr>
              <a:t>colette.de.dessus.les.moustier@aon.com</a:t>
            </a:r>
            <a:r>
              <a:rPr lang="en-US" sz="1200" i="1" dirty="0">
                <a:latin typeface="Arial"/>
                <a:ea typeface="ＭＳ Ｐゴシック"/>
                <a:cs typeface="Arial"/>
              </a:rPr>
              <a:t> </a:t>
            </a:r>
          </a:p>
          <a:p>
            <a:endParaRPr lang="en-GB" sz="1800" dirty="0"/>
          </a:p>
          <a:p>
            <a:r>
              <a:rPr lang="en-GB" sz="1200" b="1" dirty="0">
                <a:latin typeface="Arial"/>
                <a:ea typeface="ＭＳ Ｐゴシック"/>
                <a:cs typeface="Arial"/>
              </a:rPr>
              <a:t>Thierry Verkest</a:t>
            </a:r>
          </a:p>
          <a:p>
            <a:r>
              <a:rPr lang="en-US" sz="1200" i="1" dirty="0">
                <a:latin typeface="Arial"/>
                <a:ea typeface="ＭＳ Ｐゴシック"/>
                <a:cs typeface="Arial"/>
                <a:hlinkClick r:id="rId6"/>
              </a:rPr>
              <a:t>thierry.verkest@aon.com</a:t>
            </a:r>
            <a:r>
              <a:rPr lang="en-US" sz="1200" i="1" dirty="0">
                <a:latin typeface="Arial"/>
                <a:ea typeface="ＭＳ Ｐゴシック"/>
                <a:cs typeface="Arial"/>
              </a:rPr>
              <a:t> </a:t>
            </a:r>
            <a:endParaRPr lang="en-US" sz="1200" i="1" dirty="0">
              <a:cs typeface="Arial"/>
            </a:endParaRPr>
          </a:p>
          <a:p>
            <a:endParaRPr lang="en-GB" sz="1800" dirty="0"/>
          </a:p>
          <a:p>
            <a:r>
              <a:rPr lang="en-SG" sz="1200" b="1" dirty="0">
                <a:latin typeface="Arial"/>
                <a:ea typeface="ＭＳ Ｐゴシック"/>
                <a:cs typeface="Arial"/>
              </a:rPr>
              <a:t>Questions </a:t>
            </a:r>
            <a:endParaRPr lang="en-SG" sz="1200" b="1" dirty="0">
              <a:cs typeface="Arial"/>
            </a:endParaRPr>
          </a:p>
          <a:p>
            <a:r>
              <a:rPr lang="en-SG" sz="1200" i="1" dirty="0">
                <a:latin typeface="Arial"/>
                <a:ea typeface="ＭＳ Ｐゴシック"/>
                <a:cs typeface="Arial"/>
                <a:hlinkClick r:id="rId7"/>
              </a:rPr>
              <a:t>International.Retirement@aon.com</a:t>
            </a:r>
          </a:p>
          <a:p>
            <a:br>
              <a:rPr lang="en-SG" sz="1200" b="1" i="1" dirty="0"/>
            </a:br>
            <a:r>
              <a:rPr lang="en-SG" sz="1200" b="1" dirty="0">
                <a:latin typeface="Arial"/>
                <a:ea typeface="ＭＳ Ｐゴシック"/>
                <a:cs typeface="Arial"/>
              </a:rPr>
              <a:t>Stay updated – access the latest </a:t>
            </a:r>
            <a:endParaRPr lang="en-SG" sz="1200" b="1" dirty="0">
              <a:cs typeface="Arial"/>
            </a:endParaRPr>
          </a:p>
          <a:p>
            <a:r>
              <a:rPr lang="en-SG" sz="1200" i="1" dirty="0">
                <a:latin typeface="Arial"/>
                <a:ea typeface="ＭＳ Ｐゴシック"/>
                <a:cs typeface="Arial"/>
                <a:hlinkClick r:id="rId8"/>
              </a:rPr>
              <a:t>Aon Global Benefits and Retirement Country Updates</a:t>
            </a:r>
            <a:r>
              <a:rPr lang="en-SG" sz="1200" i="1" dirty="0">
                <a:latin typeface="Arial"/>
                <a:ea typeface="ＭＳ Ｐゴシック"/>
                <a:cs typeface="Arial"/>
              </a:rPr>
              <a:t> </a:t>
            </a:r>
            <a:endParaRPr lang="en-SG" sz="1200" i="1" dirty="0">
              <a:cs typeface="Arial"/>
            </a:endParaRPr>
          </a:p>
          <a:p>
            <a:r>
              <a:rPr lang="en-SG" sz="1200" b="1" dirty="0">
                <a:latin typeface="Arial"/>
                <a:ea typeface="ＭＳ Ｐゴシック"/>
                <a:cs typeface="Arial"/>
              </a:rPr>
              <a:t>and </a:t>
            </a:r>
            <a:endParaRPr lang="en-SG" sz="1200" b="1" dirty="0">
              <a:cs typeface="Arial"/>
            </a:endParaRPr>
          </a:p>
          <a:p>
            <a:r>
              <a:rPr lang="en-SG" sz="1200" i="1" dirty="0">
                <a:latin typeface="Arial"/>
                <a:ea typeface="ＭＳ Ｐゴシック"/>
                <a:cs typeface="Arial"/>
                <a:hlinkClick r:id="rId9"/>
              </a:rPr>
              <a:t>Aon Global Retirement and Investment Insights</a:t>
            </a:r>
            <a:endParaRPr lang="en-US" dirty="0">
              <a:latin typeface="Arial"/>
              <a:ea typeface="ＭＳ Ｐゴシック"/>
              <a:cs typeface="Arial"/>
            </a:endParaRPr>
          </a:p>
        </p:txBody>
      </p:sp>
      <p:sp>
        <p:nvSpPr>
          <p:cNvPr id="12" name="Right Arrow 4">
            <a:hlinkClick r:id="" action="ppaction://hlinkshowjump?jump=nextslide"/>
            <a:extLst>
              <a:ext uri="{FF2B5EF4-FFF2-40B4-BE49-F238E27FC236}">
                <a16:creationId xmlns:a16="http://schemas.microsoft.com/office/drawing/2014/main" id="{E618918A-F7E4-41F7-9281-1655C2076650}"/>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3" name="Right Arrow 5">
            <a:hlinkClick r:id="" action="ppaction://hlinkshowjump?jump=previousslide"/>
            <a:extLst>
              <a:ext uri="{FF2B5EF4-FFF2-40B4-BE49-F238E27FC236}">
                <a16:creationId xmlns:a16="http://schemas.microsoft.com/office/drawing/2014/main" id="{286C3F88-2E1D-457D-A107-67E799B42840}"/>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grpSp>
        <p:nvGrpSpPr>
          <p:cNvPr id="22" name="Gruppieren 21">
            <a:extLst>
              <a:ext uri="{FF2B5EF4-FFF2-40B4-BE49-F238E27FC236}">
                <a16:creationId xmlns:a16="http://schemas.microsoft.com/office/drawing/2014/main" id="{2BD49268-78C1-467F-B253-325E5287395F}"/>
              </a:ext>
            </a:extLst>
          </p:cNvPr>
          <p:cNvGrpSpPr/>
          <p:nvPr/>
        </p:nvGrpSpPr>
        <p:grpSpPr>
          <a:xfrm>
            <a:off x="1540800" y="1640030"/>
            <a:ext cx="2880000" cy="3314700"/>
            <a:chOff x="2934088" y="5299492"/>
            <a:chExt cx="813661" cy="939535"/>
          </a:xfrm>
        </p:grpSpPr>
        <p:sp>
          <p:nvSpPr>
            <p:cNvPr id="16" name="Hex17">
              <a:extLst>
                <a:ext uri="{FF2B5EF4-FFF2-40B4-BE49-F238E27FC236}">
                  <a16:creationId xmlns:a16="http://schemas.microsoft.com/office/drawing/2014/main" id="{8C7AF2B8-F2D5-4663-8ED0-6E459EF86D5E}"/>
                </a:ext>
              </a:extLst>
            </p:cNvPr>
            <p:cNvSpPr>
              <a:spLocks noChangeArrowheads="1"/>
            </p:cNvSpPr>
            <p:nvPr/>
          </p:nvSpPr>
          <p:spPr bwMode="auto">
            <a:xfrm rot="16200000">
              <a:off x="2871151" y="5362429"/>
              <a:ext cx="939535" cy="813661"/>
            </a:xfrm>
            <a:prstGeom prst="hexagon">
              <a:avLst>
                <a:gd name="adj" fmla="val 28868"/>
                <a:gd name="vf" fmla="val 115470"/>
              </a:avLst>
            </a:prstGeom>
            <a:solidFill>
              <a:srgbClr val="0083A9"/>
            </a:solidFill>
            <a:ln>
              <a:noFill/>
            </a:ln>
          </p:spPr>
          <p:txBody>
            <a:bodyPr vert="eaVert" lIns="0" tIns="0" rIns="0" bIns="0" anchor="ctr" anchorCtr="1"/>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nvGrpSpPr>
            <p:cNvPr id="17" name="Group 23">
              <a:extLst>
                <a:ext uri="{FF2B5EF4-FFF2-40B4-BE49-F238E27FC236}">
                  <a16:creationId xmlns:a16="http://schemas.microsoft.com/office/drawing/2014/main" id="{2AA07119-F11F-40F1-B1C2-C61416CD602B}"/>
                </a:ext>
              </a:extLst>
            </p:cNvPr>
            <p:cNvGrpSpPr/>
            <p:nvPr/>
          </p:nvGrpSpPr>
          <p:grpSpPr>
            <a:xfrm>
              <a:off x="3168047" y="5609226"/>
              <a:ext cx="405765" cy="359093"/>
              <a:chOff x="1571521" y="3158285"/>
              <a:chExt cx="405765" cy="359093"/>
            </a:xfrm>
          </p:grpSpPr>
          <p:sp>
            <p:nvSpPr>
              <p:cNvPr id="18" name="Freeform: Shape 24">
                <a:extLst>
                  <a:ext uri="{FF2B5EF4-FFF2-40B4-BE49-F238E27FC236}">
                    <a16:creationId xmlns:a16="http://schemas.microsoft.com/office/drawing/2014/main" id="{2FF8AC9B-6D18-490C-B794-A6D5707C57CE}"/>
                  </a:ext>
                </a:extLst>
              </p:cNvPr>
              <p:cNvSpPr/>
              <p:nvPr/>
            </p:nvSpPr>
            <p:spPr>
              <a:xfrm>
                <a:off x="1571521" y="3158285"/>
                <a:ext cx="352425" cy="314325"/>
              </a:xfrm>
              <a:custGeom>
                <a:avLst/>
                <a:gdLst>
                  <a:gd name="connsiteX0" fmla="*/ 346234 w 352425"/>
                  <a:gd name="connsiteY0" fmla="*/ 194786 h 314325"/>
                  <a:gd name="connsiteX1" fmla="*/ 302419 w 352425"/>
                  <a:gd name="connsiteY1" fmla="*/ 238601 h 314325"/>
                  <a:gd name="connsiteX2" fmla="*/ 171926 w 352425"/>
                  <a:gd name="connsiteY2" fmla="*/ 238601 h 314325"/>
                  <a:gd name="connsiteX3" fmla="*/ 78581 w 352425"/>
                  <a:gd name="connsiteY3" fmla="*/ 308134 h 314325"/>
                  <a:gd name="connsiteX4" fmla="*/ 78581 w 352425"/>
                  <a:gd name="connsiteY4" fmla="*/ 238601 h 314325"/>
                  <a:gd name="connsiteX5" fmla="*/ 50959 w 352425"/>
                  <a:gd name="connsiteY5" fmla="*/ 238601 h 314325"/>
                  <a:gd name="connsiteX6" fmla="*/ 7144 w 352425"/>
                  <a:gd name="connsiteY6" fmla="*/ 194786 h 314325"/>
                  <a:gd name="connsiteX7" fmla="*/ 7144 w 352425"/>
                  <a:gd name="connsiteY7" fmla="*/ 50959 h 314325"/>
                  <a:gd name="connsiteX8" fmla="*/ 50959 w 352425"/>
                  <a:gd name="connsiteY8" fmla="*/ 7144 h 314325"/>
                  <a:gd name="connsiteX9" fmla="*/ 302419 w 352425"/>
                  <a:gd name="connsiteY9" fmla="*/ 7144 h 314325"/>
                  <a:gd name="connsiteX10" fmla="*/ 346234 w 352425"/>
                  <a:gd name="connsiteY10" fmla="*/ 50959 h 314325"/>
                  <a:gd name="connsiteX11" fmla="*/ 346234 w 352425"/>
                  <a:gd name="connsiteY11" fmla="*/ 194786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5" h="314325">
                    <a:moveTo>
                      <a:pt x="346234" y="194786"/>
                    </a:moveTo>
                    <a:cubicBezTo>
                      <a:pt x="346234" y="219551"/>
                      <a:pt x="326231" y="238601"/>
                      <a:pt x="302419" y="238601"/>
                    </a:cubicBezTo>
                    <a:lnTo>
                      <a:pt x="171926" y="238601"/>
                    </a:lnTo>
                    <a:lnTo>
                      <a:pt x="78581" y="308134"/>
                    </a:lnTo>
                    <a:lnTo>
                      <a:pt x="78581" y="238601"/>
                    </a:lnTo>
                    <a:lnTo>
                      <a:pt x="50959" y="238601"/>
                    </a:lnTo>
                    <a:cubicBezTo>
                      <a:pt x="26194" y="238601"/>
                      <a:pt x="7144" y="218599"/>
                      <a:pt x="7144" y="194786"/>
                    </a:cubicBezTo>
                    <a:lnTo>
                      <a:pt x="7144" y="50959"/>
                    </a:lnTo>
                    <a:cubicBezTo>
                      <a:pt x="7144" y="26194"/>
                      <a:pt x="27146" y="7144"/>
                      <a:pt x="50959" y="7144"/>
                    </a:cubicBezTo>
                    <a:lnTo>
                      <a:pt x="302419" y="7144"/>
                    </a:lnTo>
                    <a:cubicBezTo>
                      <a:pt x="327184" y="7144"/>
                      <a:pt x="346234" y="27146"/>
                      <a:pt x="346234" y="50959"/>
                    </a:cubicBezTo>
                    <a:lnTo>
                      <a:pt x="346234" y="194786"/>
                    </a:lnTo>
                    <a:close/>
                  </a:path>
                </a:pathLst>
              </a:custGeom>
              <a:noFill/>
              <a:ln w="22225" cap="rnd">
                <a:solidFill>
                  <a:schemeClr val="bg1"/>
                </a:solidFill>
                <a:prstDash val="solid"/>
                <a:round/>
              </a:ln>
            </p:spPr>
            <p:txBody>
              <a:bodyPr rtlCol="0" anchor="ctr"/>
              <a:lstStyle/>
              <a:p>
                <a:endParaRPr lang="en-US" dirty="0"/>
              </a:p>
            </p:txBody>
          </p:sp>
          <p:sp>
            <p:nvSpPr>
              <p:cNvPr id="19" name="Freeform: Shape 25">
                <a:extLst>
                  <a:ext uri="{FF2B5EF4-FFF2-40B4-BE49-F238E27FC236}">
                    <a16:creationId xmlns:a16="http://schemas.microsoft.com/office/drawing/2014/main" id="{3EE7FDDE-DFCA-4846-973A-D8D59537D01B}"/>
                  </a:ext>
                </a:extLst>
              </p:cNvPr>
              <p:cNvSpPr/>
              <p:nvPr/>
            </p:nvSpPr>
            <p:spPr>
              <a:xfrm>
                <a:off x="1758211" y="3212578"/>
                <a:ext cx="219075" cy="304800"/>
              </a:xfrm>
              <a:custGeom>
                <a:avLst/>
                <a:gdLst>
                  <a:gd name="connsiteX0" fmla="*/ 7144 w 219075"/>
                  <a:gd name="connsiteY0" fmla="*/ 228124 h 304800"/>
                  <a:gd name="connsiteX1" fmla="*/ 27146 w 219075"/>
                  <a:gd name="connsiteY1" fmla="*/ 228124 h 304800"/>
                  <a:gd name="connsiteX2" fmla="*/ 141446 w 219075"/>
                  <a:gd name="connsiteY2" fmla="*/ 297656 h 304800"/>
                  <a:gd name="connsiteX3" fmla="*/ 141446 w 219075"/>
                  <a:gd name="connsiteY3" fmla="*/ 228124 h 304800"/>
                  <a:gd name="connsiteX4" fmla="*/ 169069 w 219075"/>
                  <a:gd name="connsiteY4" fmla="*/ 228124 h 304800"/>
                  <a:gd name="connsiteX5" fmla="*/ 212884 w 219075"/>
                  <a:gd name="connsiteY5" fmla="*/ 184309 h 304800"/>
                  <a:gd name="connsiteX6" fmla="*/ 212884 w 219075"/>
                  <a:gd name="connsiteY6" fmla="*/ 714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304800">
                    <a:moveTo>
                      <a:pt x="7144" y="228124"/>
                    </a:moveTo>
                    <a:lnTo>
                      <a:pt x="27146" y="228124"/>
                    </a:lnTo>
                    <a:lnTo>
                      <a:pt x="141446" y="297656"/>
                    </a:lnTo>
                    <a:lnTo>
                      <a:pt x="141446" y="228124"/>
                    </a:lnTo>
                    <a:lnTo>
                      <a:pt x="169069" y="228124"/>
                    </a:lnTo>
                    <a:cubicBezTo>
                      <a:pt x="193834" y="228124"/>
                      <a:pt x="212884" y="208121"/>
                      <a:pt x="212884" y="184309"/>
                    </a:cubicBezTo>
                    <a:lnTo>
                      <a:pt x="212884" y="7144"/>
                    </a:lnTo>
                  </a:path>
                </a:pathLst>
              </a:custGeom>
              <a:noFill/>
              <a:ln w="19050" cap="rnd">
                <a:solidFill>
                  <a:schemeClr val="bg1"/>
                </a:solidFill>
                <a:prstDash val="solid"/>
                <a:round/>
              </a:ln>
            </p:spPr>
            <p:txBody>
              <a:bodyPr rtlCol="0" anchor="ctr"/>
              <a:lstStyle/>
              <a:p>
                <a:endParaRPr lang="en-US" dirty="0"/>
              </a:p>
            </p:txBody>
          </p:sp>
          <p:sp>
            <p:nvSpPr>
              <p:cNvPr id="20" name="Freeform: Shape 29">
                <a:extLst>
                  <a:ext uri="{FF2B5EF4-FFF2-40B4-BE49-F238E27FC236}">
                    <a16:creationId xmlns:a16="http://schemas.microsoft.com/office/drawing/2014/main" id="{DB91C0DB-BE8B-4F48-BEA6-8A83216203B8}"/>
                  </a:ext>
                </a:extLst>
              </p:cNvPr>
              <p:cNvSpPr/>
              <p:nvPr/>
            </p:nvSpPr>
            <p:spPr>
              <a:xfrm>
                <a:off x="1736303" y="3333545"/>
                <a:ext cx="19050" cy="19050"/>
              </a:xfrm>
              <a:custGeom>
                <a:avLst/>
                <a:gdLst>
                  <a:gd name="connsiteX0" fmla="*/ 12859 w 19050"/>
                  <a:gd name="connsiteY0" fmla="*/ 10001 h 19050"/>
                  <a:gd name="connsiteX1" fmla="*/ 10001 w 19050"/>
                  <a:gd name="connsiteY1" fmla="*/ 12859 h 19050"/>
                  <a:gd name="connsiteX2" fmla="*/ 7144 w 19050"/>
                  <a:gd name="connsiteY2" fmla="*/ 10001 h 19050"/>
                  <a:gd name="connsiteX3" fmla="*/ 10001 w 19050"/>
                  <a:gd name="connsiteY3" fmla="*/ 7144 h 19050"/>
                  <a:gd name="connsiteX4" fmla="*/ 12859 w 19050"/>
                  <a:gd name="connsiteY4" fmla="*/ 100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0001"/>
                    </a:moveTo>
                    <a:cubicBezTo>
                      <a:pt x="12859" y="11906"/>
                      <a:pt x="11906" y="12859"/>
                      <a:pt x="10001" y="12859"/>
                    </a:cubicBezTo>
                    <a:cubicBezTo>
                      <a:pt x="8096" y="12859"/>
                      <a:pt x="7144" y="11906"/>
                      <a:pt x="7144" y="10001"/>
                    </a:cubicBezTo>
                    <a:cubicBezTo>
                      <a:pt x="7144" y="8096"/>
                      <a:pt x="8096" y="7144"/>
                      <a:pt x="10001" y="7144"/>
                    </a:cubicBezTo>
                    <a:cubicBezTo>
                      <a:pt x="11906" y="7144"/>
                      <a:pt x="12859" y="8096"/>
                      <a:pt x="12859" y="10001"/>
                    </a:cubicBezTo>
                    <a:close/>
                  </a:path>
                </a:pathLst>
              </a:custGeom>
              <a:noFill/>
              <a:ln w="19050" cap="rnd">
                <a:solidFill>
                  <a:schemeClr val="bg1"/>
                </a:solidFill>
                <a:prstDash val="solid"/>
                <a:round/>
              </a:ln>
            </p:spPr>
            <p:txBody>
              <a:bodyPr rtlCol="0" anchor="ctr"/>
              <a:lstStyle/>
              <a:p>
                <a:endParaRPr lang="en-US" dirty="0"/>
              </a:p>
            </p:txBody>
          </p:sp>
          <p:sp>
            <p:nvSpPr>
              <p:cNvPr id="21" name="Freeform: Shape 30">
                <a:extLst>
                  <a:ext uri="{FF2B5EF4-FFF2-40B4-BE49-F238E27FC236}">
                    <a16:creationId xmlns:a16="http://schemas.microsoft.com/office/drawing/2014/main" id="{AE0F5350-47DC-4D5A-AEF9-7DD1E31987B0}"/>
                  </a:ext>
                </a:extLst>
              </p:cNvPr>
              <p:cNvSpPr/>
              <p:nvPr/>
            </p:nvSpPr>
            <p:spPr>
              <a:xfrm>
                <a:off x="1703918" y="3203560"/>
                <a:ext cx="85725" cy="104775"/>
              </a:xfrm>
              <a:custGeom>
                <a:avLst/>
                <a:gdLst>
                  <a:gd name="connsiteX0" fmla="*/ 7144 w 85725"/>
                  <a:gd name="connsiteY0" fmla="*/ 25686 h 104775"/>
                  <a:gd name="connsiteX1" fmla="*/ 52864 w 85725"/>
                  <a:gd name="connsiteY1" fmla="*/ 7589 h 104775"/>
                  <a:gd name="connsiteX2" fmla="*/ 83344 w 85725"/>
                  <a:gd name="connsiteY2" fmla="*/ 59024 h 104775"/>
                  <a:gd name="connsiteX3" fmla="*/ 43339 w 85725"/>
                  <a:gd name="connsiteY3" fmla="*/ 79026 h 104775"/>
                  <a:gd name="connsiteX4" fmla="*/ 43339 w 85725"/>
                  <a:gd name="connsiteY4" fmla="*/ 10664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04775">
                    <a:moveTo>
                      <a:pt x="7144" y="25686"/>
                    </a:moveTo>
                    <a:cubicBezTo>
                      <a:pt x="7144" y="25686"/>
                      <a:pt x="25241" y="3779"/>
                      <a:pt x="52864" y="7589"/>
                    </a:cubicBezTo>
                    <a:cubicBezTo>
                      <a:pt x="86201" y="11399"/>
                      <a:pt x="92869" y="39974"/>
                      <a:pt x="83344" y="59024"/>
                    </a:cubicBezTo>
                    <a:cubicBezTo>
                      <a:pt x="72866" y="79979"/>
                      <a:pt x="43339" y="79026"/>
                      <a:pt x="43339" y="79026"/>
                    </a:cubicBezTo>
                    <a:lnTo>
                      <a:pt x="43339" y="106649"/>
                    </a:lnTo>
                  </a:path>
                </a:pathLst>
              </a:custGeom>
              <a:noFill/>
              <a:ln w="19050" cap="rnd">
                <a:solidFill>
                  <a:schemeClr val="bg1"/>
                </a:solidFill>
                <a:prstDash val="solid"/>
                <a:round/>
              </a:ln>
            </p:spPr>
            <p:txBody>
              <a:bodyPr rtlCol="0" anchor="ctr"/>
              <a:lstStyle/>
              <a:p>
                <a:endParaRPr lang="en-US" dirty="0"/>
              </a:p>
            </p:txBody>
          </p:sp>
        </p:grpSp>
      </p:grpSp>
    </p:spTree>
    <p:extLst>
      <p:ext uri="{BB962C8B-B14F-4D97-AF65-F5344CB8AC3E}">
        <p14:creationId xmlns:p14="http://schemas.microsoft.com/office/powerpoint/2010/main" val="2772603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04800"/>
            <a:ext cx="8706172" cy="520700"/>
          </a:xfrm>
        </p:spPr>
        <p:txBody>
          <a:bodyPr/>
          <a:lstStyle/>
          <a:p>
            <a:r>
              <a:rPr lang="en-US" dirty="0"/>
              <a:t> Summary </a:t>
            </a:r>
            <a:endParaRPr lang="en-IN" dirty="0"/>
          </a:p>
        </p:txBody>
      </p:sp>
      <p:sp>
        <p:nvSpPr>
          <p:cNvPr id="6" name="TextBox 5">
            <a:extLst>
              <a:ext uri="{FF2B5EF4-FFF2-40B4-BE49-F238E27FC236}">
                <a16:creationId xmlns:a16="http://schemas.microsoft.com/office/drawing/2014/main" id="{A809AD04-4829-47B7-AC5C-5244BC9925A6}"/>
              </a:ext>
            </a:extLst>
          </p:cNvPr>
          <p:cNvSpPr txBox="1"/>
          <p:nvPr/>
        </p:nvSpPr>
        <p:spPr>
          <a:xfrm>
            <a:off x="499834" y="3045739"/>
            <a:ext cx="9025165" cy="830997"/>
          </a:xfrm>
          <a:prstGeom prst="rect">
            <a:avLst/>
          </a:prstGeom>
          <a:noFill/>
          <a:ln>
            <a:noFill/>
          </a:ln>
        </p:spPr>
        <p:txBody>
          <a:bodyPr wrap="square" lIns="91440" tIns="45720" rIns="91440" bIns="45720" rtlCol="0" anchor="t">
            <a:spAutoFit/>
          </a:bodyPr>
          <a:lstStyle/>
          <a:p>
            <a:pPr>
              <a:defRPr/>
            </a:pPr>
            <a:r>
              <a:rPr lang="en-GB" sz="1600" dirty="0">
                <a:solidFill>
                  <a:srgbClr val="000000"/>
                </a:solidFill>
                <a:latin typeface="Arial"/>
                <a:ea typeface="ＭＳ Ｐゴシック"/>
                <a:cs typeface="Arial"/>
              </a:rPr>
              <a:t>Stay tuned for our program for 2021.</a:t>
            </a:r>
          </a:p>
          <a:p>
            <a:pPr marL="0" marR="0" lvl="0" indent="0" algn="l" defTabSz="91440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ＭＳ Ｐゴシック"/>
              <a:cs typeface="Arial"/>
            </a:endParaRPr>
          </a:p>
          <a:p>
            <a:pPr marL="0" marR="0" lvl="0" indent="0" algn="l" defTabSz="91440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ＭＳ Ｐゴシック"/>
                <a:cs typeface="Arial"/>
              </a:rPr>
              <a:t>Contact us for previous country updates and recordings </a:t>
            </a:r>
            <a:r>
              <a:rPr kumimoji="0" lang="en-GB" sz="1600" b="0" i="0" u="none" strike="noStrike" kern="1200" cap="none" spc="0" normalizeH="0" baseline="0" noProof="0" dirty="0">
                <a:ln>
                  <a:noFill/>
                </a:ln>
                <a:solidFill>
                  <a:srgbClr val="0083A9"/>
                </a:solidFill>
                <a:effectLst/>
                <a:uLnTx/>
                <a:uFillTx/>
                <a:latin typeface="Arial"/>
                <a:ea typeface="ＭＳ Ｐゴシック"/>
                <a:cs typeface="Arial"/>
                <a:hlinkClick r:id="rId2"/>
              </a:rPr>
              <a:t>International.retirement@aon.com</a:t>
            </a:r>
            <a:endParaRPr lang="en-GB" sz="1600" b="0" i="0" u="none" strike="noStrike" kern="1200" cap="none" spc="0" normalizeH="0" baseline="0" noProof="0" dirty="0">
              <a:ln>
                <a:noFill/>
              </a:ln>
              <a:solidFill>
                <a:srgbClr val="0083A9"/>
              </a:solidFill>
              <a:effectLst/>
              <a:uLnTx/>
              <a:uFillTx/>
              <a:latin typeface="Arial"/>
              <a:ea typeface="ＭＳ Ｐゴシック"/>
              <a:cs typeface="Arial"/>
            </a:endParaRPr>
          </a:p>
        </p:txBody>
      </p:sp>
      <p:graphicFrame>
        <p:nvGraphicFramePr>
          <p:cNvPr id="8" name="Table 7">
            <a:extLst>
              <a:ext uri="{FF2B5EF4-FFF2-40B4-BE49-F238E27FC236}">
                <a16:creationId xmlns:a16="http://schemas.microsoft.com/office/drawing/2014/main" id="{52EE3D5B-68D7-4396-8CB8-C072027B5CB2}"/>
              </a:ext>
            </a:extLst>
          </p:cNvPr>
          <p:cNvGraphicFramePr>
            <a:graphicFrameLocks noGrp="1"/>
          </p:cNvGraphicFramePr>
          <p:nvPr>
            <p:extLst>
              <p:ext uri="{D42A27DB-BD31-4B8C-83A1-F6EECF244321}">
                <p14:modId xmlns:p14="http://schemas.microsoft.com/office/powerpoint/2010/main" val="1531798132"/>
              </p:ext>
            </p:extLst>
          </p:nvPr>
        </p:nvGraphicFramePr>
        <p:xfrm>
          <a:off x="1598170" y="3948135"/>
          <a:ext cx="6614808" cy="1902629"/>
        </p:xfrm>
        <a:graphic>
          <a:graphicData uri="http://schemas.openxmlformats.org/drawingml/2006/table">
            <a:tbl>
              <a:tblPr firstRow="1" bandRow="1">
                <a:tableStyleId>{5C22544A-7EE6-4342-B048-85BDC9FD1C3A}</a:tableStyleId>
              </a:tblPr>
              <a:tblGrid>
                <a:gridCol w="3312808">
                  <a:extLst>
                    <a:ext uri="{9D8B030D-6E8A-4147-A177-3AD203B41FA5}">
                      <a16:colId xmlns:a16="http://schemas.microsoft.com/office/drawing/2014/main" val="417431503"/>
                    </a:ext>
                  </a:extLst>
                </a:gridCol>
                <a:gridCol w="3302000">
                  <a:extLst>
                    <a:ext uri="{9D8B030D-6E8A-4147-A177-3AD203B41FA5}">
                      <a16:colId xmlns:a16="http://schemas.microsoft.com/office/drawing/2014/main" val="1166135922"/>
                    </a:ext>
                  </a:extLst>
                </a:gridCol>
              </a:tblGrid>
              <a:tr h="419269">
                <a:tc>
                  <a:txBody>
                    <a:bodyPr/>
                    <a:lstStyle/>
                    <a:p>
                      <a:r>
                        <a:rPr lang="en-GB" sz="1200" dirty="0">
                          <a:latin typeface="+mn-lt"/>
                        </a:rPr>
                        <a:t>EMEA</a:t>
                      </a:r>
                    </a:p>
                  </a:txBody>
                  <a:tcPr>
                    <a:solidFill>
                      <a:srgbClr val="0083A9"/>
                    </a:solidFill>
                  </a:tcPr>
                </a:tc>
                <a:tc>
                  <a:txBody>
                    <a:bodyPr/>
                    <a:lstStyle/>
                    <a:p>
                      <a:r>
                        <a:rPr lang="en-GB" sz="1200" dirty="0">
                          <a:latin typeface="+mn-lt"/>
                        </a:rPr>
                        <a:t>APAC</a:t>
                      </a:r>
                    </a:p>
                  </a:txBody>
                  <a:tcPr>
                    <a:solidFill>
                      <a:srgbClr val="0083A9"/>
                    </a:solidFill>
                  </a:tcPr>
                </a:tc>
                <a:extLst>
                  <a:ext uri="{0D108BD9-81ED-4DB2-BD59-A6C34878D82A}">
                    <a16:rowId xmlns:a16="http://schemas.microsoft.com/office/drawing/2014/main" val="104894983"/>
                  </a:ext>
                </a:extLst>
              </a:tr>
              <a:tr h="370840">
                <a:tc>
                  <a:txBody>
                    <a:bodyPr/>
                    <a:lstStyle/>
                    <a:p>
                      <a:r>
                        <a:rPr lang="en-GB" sz="1200" dirty="0">
                          <a:latin typeface="+mn-lt"/>
                        </a:rPr>
                        <a:t>France, Italy, Spain</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China &amp; Hong Kong SAR</a:t>
                      </a:r>
                    </a:p>
                  </a:txBody>
                  <a:tcPr>
                    <a:solidFill>
                      <a:schemeClr val="bg1">
                        <a:lumMod val="95000"/>
                      </a:schemeClr>
                    </a:solidFill>
                  </a:tcPr>
                </a:tc>
                <a:extLst>
                  <a:ext uri="{0D108BD9-81ED-4DB2-BD59-A6C34878D82A}">
                    <a16:rowId xmlns:a16="http://schemas.microsoft.com/office/drawing/2014/main" val="224154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Poland</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Japan</a:t>
                      </a:r>
                    </a:p>
                  </a:txBody>
                  <a:tcPr>
                    <a:solidFill>
                      <a:schemeClr val="bg1">
                        <a:lumMod val="95000"/>
                      </a:schemeClr>
                    </a:solidFill>
                  </a:tcPr>
                </a:tc>
                <a:extLst>
                  <a:ext uri="{0D108BD9-81ED-4DB2-BD59-A6C34878D82A}">
                    <a16:rowId xmlns:a16="http://schemas.microsoft.com/office/drawing/2014/main" val="12136913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Switzerland</a:t>
                      </a:r>
                    </a:p>
                  </a:txBody>
                  <a:tcPr>
                    <a:solidFill>
                      <a:schemeClr val="bg1">
                        <a:lumMod val="95000"/>
                      </a:schemeClr>
                    </a:solidFill>
                  </a:tcPr>
                </a:tc>
                <a:tc>
                  <a:txBody>
                    <a:bodyPr/>
                    <a:lstStyle/>
                    <a:p>
                      <a:r>
                        <a:rPr lang="en-GB" sz="1200" dirty="0">
                          <a:latin typeface="+mn-lt"/>
                        </a:rPr>
                        <a:t>The Philippines</a:t>
                      </a:r>
                    </a:p>
                  </a:txBody>
                  <a:tcPr>
                    <a:solidFill>
                      <a:schemeClr val="bg1">
                        <a:lumMod val="95000"/>
                      </a:schemeClr>
                    </a:solidFill>
                  </a:tcPr>
                </a:tc>
                <a:extLst>
                  <a:ext uri="{0D108BD9-81ED-4DB2-BD59-A6C34878D82A}">
                    <a16:rowId xmlns:a16="http://schemas.microsoft.com/office/drawing/2014/main" val="23882037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The Netherlands</a:t>
                      </a:r>
                    </a:p>
                  </a:txBody>
                  <a:tcPr>
                    <a:solidFill>
                      <a:schemeClr val="bg1">
                        <a:lumMod val="95000"/>
                      </a:schemeClr>
                    </a:solidFill>
                  </a:tcPr>
                </a:tc>
                <a:tc>
                  <a:txBody>
                    <a:bodyPr/>
                    <a:lstStyle/>
                    <a:p>
                      <a:r>
                        <a:rPr lang="en-GB" sz="1200" dirty="0">
                          <a:latin typeface="+mn-lt"/>
                        </a:rPr>
                        <a:t>Singapore</a:t>
                      </a:r>
                    </a:p>
                  </a:txBody>
                  <a:tcPr>
                    <a:solidFill>
                      <a:schemeClr val="bg1">
                        <a:lumMod val="95000"/>
                      </a:schemeClr>
                    </a:solidFill>
                  </a:tcPr>
                </a:tc>
                <a:extLst>
                  <a:ext uri="{0D108BD9-81ED-4DB2-BD59-A6C34878D82A}">
                    <a16:rowId xmlns:a16="http://schemas.microsoft.com/office/drawing/2014/main" val="2168576244"/>
                  </a:ext>
                </a:extLst>
              </a:tr>
            </a:tbl>
          </a:graphicData>
        </a:graphic>
      </p:graphicFrame>
      <p:sp>
        <p:nvSpPr>
          <p:cNvPr id="9" name="Right Arrow 4">
            <a:hlinkClick r:id="" action="ppaction://hlinkshowjump?jump=nextslide"/>
            <a:extLst>
              <a:ext uri="{FF2B5EF4-FFF2-40B4-BE49-F238E27FC236}">
                <a16:creationId xmlns:a16="http://schemas.microsoft.com/office/drawing/2014/main" id="{A31A6DC9-D0E9-4696-BA76-75947735D702}"/>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0" name="Right Arrow 5">
            <a:hlinkClick r:id="" action="ppaction://hlinkshowjump?jump=previousslide"/>
            <a:extLst>
              <a:ext uri="{FF2B5EF4-FFF2-40B4-BE49-F238E27FC236}">
                <a16:creationId xmlns:a16="http://schemas.microsoft.com/office/drawing/2014/main" id="{3932FA80-F9A7-4275-8ED8-4CA3DB263A0A}"/>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grpSp>
        <p:nvGrpSpPr>
          <p:cNvPr id="15" name="Group 5">
            <a:extLst>
              <a:ext uri="{FF2B5EF4-FFF2-40B4-BE49-F238E27FC236}">
                <a16:creationId xmlns:a16="http://schemas.microsoft.com/office/drawing/2014/main" id="{A633891C-2C30-47DB-AA78-9AEF797AECED}"/>
              </a:ext>
            </a:extLst>
          </p:cNvPr>
          <p:cNvGrpSpPr>
            <a:grpSpLocks noChangeAspect="1"/>
          </p:cNvGrpSpPr>
          <p:nvPr/>
        </p:nvGrpSpPr>
        <p:grpSpPr>
          <a:xfrm>
            <a:off x="2460403" y="1225327"/>
            <a:ext cx="4829175" cy="1345730"/>
            <a:chOff x="919163" y="1876425"/>
            <a:chExt cx="4762499" cy="1327150"/>
          </a:xfrm>
        </p:grpSpPr>
        <p:sp>
          <p:nvSpPr>
            <p:cNvPr id="16" name="Freeform 12">
              <a:extLst>
                <a:ext uri="{FF2B5EF4-FFF2-40B4-BE49-F238E27FC236}">
                  <a16:creationId xmlns:a16="http://schemas.microsoft.com/office/drawing/2014/main" id="{0206DEAE-193A-4CB2-80DB-2BE107221FE0}"/>
                </a:ext>
              </a:extLst>
            </p:cNvPr>
            <p:cNvSpPr>
              <a:spLocks/>
            </p:cNvSpPr>
            <p:nvPr/>
          </p:nvSpPr>
          <p:spPr bwMode="auto">
            <a:xfrm>
              <a:off x="919163" y="1876425"/>
              <a:ext cx="1147762" cy="1327150"/>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rgbClr val="0083A9"/>
            </a:solidFill>
            <a:ln w="9525">
              <a:noFill/>
              <a:round/>
              <a:headEnd/>
              <a:tailEnd/>
            </a:ln>
          </p:spPr>
          <p:txBody>
            <a:bodyPr vert="horz" wrap="square" lIns="60364" tIns="30183" rIns="60364" bIns="30183" numCol="1" anchor="ctr" anchorCtr="0" compatLnSpc="1">
              <a:prstTxWarp prst="textNoShape">
                <a:avLst/>
              </a:prstTxWarp>
            </a:bodyPr>
            <a:lstStyle/>
            <a:p>
              <a:pPr algn="ctr" defTabSz="990570"/>
              <a:r>
                <a:rPr lang="en-US" sz="1200" dirty="0">
                  <a:solidFill>
                    <a:srgbClr val="FFFFFF"/>
                  </a:solidFill>
                </a:rPr>
                <a:t>COVID-19 relief measures</a:t>
              </a:r>
            </a:p>
          </p:txBody>
        </p:sp>
        <p:sp>
          <p:nvSpPr>
            <p:cNvPr id="17" name="Freeform 14">
              <a:extLst>
                <a:ext uri="{FF2B5EF4-FFF2-40B4-BE49-F238E27FC236}">
                  <a16:creationId xmlns:a16="http://schemas.microsoft.com/office/drawing/2014/main" id="{A1D20CE4-9214-4CF4-B38F-F3B7ABD851BD}"/>
                </a:ext>
              </a:extLst>
            </p:cNvPr>
            <p:cNvSpPr>
              <a:spLocks/>
            </p:cNvSpPr>
            <p:nvPr/>
          </p:nvSpPr>
          <p:spPr bwMode="auto">
            <a:xfrm>
              <a:off x="2127250" y="1876425"/>
              <a:ext cx="1147762" cy="1327150"/>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4D4F53"/>
            </a:solidFill>
            <a:ln w="9525">
              <a:noFill/>
              <a:round/>
              <a:headEnd/>
              <a:tailEnd/>
            </a:ln>
          </p:spPr>
          <p:txBody>
            <a:bodyPr vert="horz" wrap="square" lIns="60364" tIns="30183" rIns="60364" bIns="30183" numCol="1" anchor="ctr" anchorCtr="0" compatLnSpc="1">
              <a:prstTxWarp prst="textNoShape">
                <a:avLst/>
              </a:prstTxWarp>
            </a:bodyPr>
            <a:lstStyle/>
            <a:p>
              <a:pPr algn="ctr" defTabSz="990570"/>
              <a:r>
                <a:rPr lang="en-US" sz="1200" b="1" dirty="0">
                  <a:solidFill>
                    <a:srgbClr val="FFFFFF"/>
                  </a:solidFill>
                </a:rPr>
                <a:t>Prepare full harmonization</a:t>
              </a:r>
              <a:endParaRPr lang="en-US" sz="1200" dirty="0">
                <a:solidFill>
                  <a:srgbClr val="FFFFFF"/>
                </a:solidFill>
              </a:endParaRPr>
            </a:p>
          </p:txBody>
        </p:sp>
        <p:sp>
          <p:nvSpPr>
            <p:cNvPr id="18" name="Freeform 16">
              <a:extLst>
                <a:ext uri="{FF2B5EF4-FFF2-40B4-BE49-F238E27FC236}">
                  <a16:creationId xmlns:a16="http://schemas.microsoft.com/office/drawing/2014/main" id="{F313D082-52DD-415F-9A12-CB09171D3E52}"/>
                </a:ext>
              </a:extLst>
            </p:cNvPr>
            <p:cNvSpPr>
              <a:spLocks/>
            </p:cNvSpPr>
            <p:nvPr/>
          </p:nvSpPr>
          <p:spPr bwMode="auto">
            <a:xfrm>
              <a:off x="3330574" y="1876425"/>
              <a:ext cx="1147762" cy="1327150"/>
            </a:xfrm>
            <a:custGeom>
              <a:avLst/>
              <a:gdLst>
                <a:gd name="T0" fmla="*/ 723 w 723"/>
                <a:gd name="T1" fmla="*/ 626 h 836"/>
                <a:gd name="T2" fmla="*/ 361 w 723"/>
                <a:gd name="T3" fmla="*/ 836 h 836"/>
                <a:gd name="T4" fmla="*/ 0 w 723"/>
                <a:gd name="T5" fmla="*/ 626 h 836"/>
                <a:gd name="T6" fmla="*/ 0 w 723"/>
                <a:gd name="T7" fmla="*/ 210 h 836"/>
                <a:gd name="T8" fmla="*/ 361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1" y="836"/>
                  </a:lnTo>
                  <a:lnTo>
                    <a:pt x="0" y="626"/>
                  </a:lnTo>
                  <a:lnTo>
                    <a:pt x="0" y="210"/>
                  </a:lnTo>
                  <a:lnTo>
                    <a:pt x="361" y="0"/>
                  </a:lnTo>
                  <a:lnTo>
                    <a:pt x="723" y="210"/>
                  </a:lnTo>
                  <a:lnTo>
                    <a:pt x="723" y="626"/>
                  </a:lnTo>
                  <a:close/>
                </a:path>
              </a:pathLst>
            </a:custGeom>
            <a:solidFill>
              <a:srgbClr val="5EB6E4"/>
            </a:solidFill>
            <a:ln w="9525">
              <a:noFill/>
              <a:round/>
              <a:headEnd/>
              <a:tailEnd/>
            </a:ln>
          </p:spPr>
          <p:txBody>
            <a:bodyPr vert="horz" wrap="square" lIns="60364" tIns="30183" rIns="60364" bIns="30183" numCol="1" anchor="ctr" anchorCtr="0" compatLnSpc="1">
              <a:prstTxWarp prst="textNoShape">
                <a:avLst/>
              </a:prstTxWarp>
            </a:bodyPr>
            <a:lstStyle/>
            <a:p>
              <a:pPr algn="ctr" defTabSz="990570"/>
              <a:r>
                <a:rPr lang="en-US" sz="1200" b="1" dirty="0">
                  <a:solidFill>
                    <a:srgbClr val="FFFFFF"/>
                  </a:solidFill>
                </a:rPr>
                <a:t>Rethink use of Branch 21</a:t>
              </a:r>
              <a:endParaRPr lang="en-US" sz="1200" dirty="0">
                <a:solidFill>
                  <a:srgbClr val="000000"/>
                </a:solidFill>
              </a:endParaRPr>
            </a:p>
          </p:txBody>
        </p:sp>
        <p:sp>
          <p:nvSpPr>
            <p:cNvPr id="19" name="Freeform 18">
              <a:extLst>
                <a:ext uri="{FF2B5EF4-FFF2-40B4-BE49-F238E27FC236}">
                  <a16:creationId xmlns:a16="http://schemas.microsoft.com/office/drawing/2014/main" id="{6BBFA991-AC5E-42AF-92D8-A48CCEB9111F}"/>
                </a:ext>
              </a:extLst>
            </p:cNvPr>
            <p:cNvSpPr>
              <a:spLocks/>
            </p:cNvSpPr>
            <p:nvPr/>
          </p:nvSpPr>
          <p:spPr bwMode="auto">
            <a:xfrm>
              <a:off x="4533900" y="1876425"/>
              <a:ext cx="1147762" cy="1327150"/>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chemeClr val="bg1">
                <a:lumMod val="75000"/>
              </a:schemeClr>
            </a:solidFill>
            <a:ln w="9525">
              <a:noFill/>
              <a:round/>
              <a:headEnd/>
              <a:tailEnd/>
            </a:ln>
          </p:spPr>
          <p:txBody>
            <a:bodyPr vert="horz" wrap="square" lIns="60364" tIns="30183" rIns="60364" bIns="30183" numCol="1" anchor="ctr" anchorCtr="0" compatLnSpc="1">
              <a:prstTxWarp prst="textNoShape">
                <a:avLst/>
              </a:prstTxWarp>
            </a:bodyPr>
            <a:lstStyle/>
            <a:p>
              <a:pPr algn="ctr" defTabSz="990570"/>
              <a:r>
                <a:rPr lang="en-US" sz="1200" b="1" dirty="0">
                  <a:solidFill>
                    <a:srgbClr val="FFFFFF"/>
                  </a:solidFill>
                  <a:latin typeface="Arial"/>
                  <a:ea typeface="ＭＳ Ｐゴシック"/>
                  <a:cs typeface="Arial"/>
                </a:rPr>
                <a:t>Consider cross-border pan-European plans</a:t>
              </a:r>
            </a:p>
          </p:txBody>
        </p:sp>
      </p:grpSp>
    </p:spTree>
    <p:extLst>
      <p:ext uri="{BB962C8B-B14F-4D97-AF65-F5344CB8AC3E}">
        <p14:creationId xmlns:p14="http://schemas.microsoft.com/office/powerpoint/2010/main" val="370879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Your Speakers </a:t>
            </a:r>
          </a:p>
        </p:txBody>
      </p:sp>
      <p:grpSp>
        <p:nvGrpSpPr>
          <p:cNvPr id="12" name="Group_44162.4526273148001401">
            <a:extLst>
              <a:ext uri="{FF2B5EF4-FFF2-40B4-BE49-F238E27FC236}">
                <a16:creationId xmlns:a16="http://schemas.microsoft.com/office/drawing/2014/main" id="{395AABD8-5FB5-4229-B277-C8A346E1A123}"/>
              </a:ext>
            </a:extLst>
          </p:cNvPr>
          <p:cNvGrpSpPr/>
          <p:nvPr/>
        </p:nvGrpSpPr>
        <p:grpSpPr>
          <a:xfrm>
            <a:off x="3037259" y="4487124"/>
            <a:ext cx="3820873" cy="1056876"/>
            <a:chOff x="4492349" y="5066079"/>
            <a:chExt cx="3820873" cy="1056876"/>
          </a:xfrm>
        </p:grpSpPr>
        <p:sp>
          <p:nvSpPr>
            <p:cNvPr id="13" name="Rectangle: Rounded Corners 15">
              <a:extLst>
                <a:ext uri="{FF2B5EF4-FFF2-40B4-BE49-F238E27FC236}">
                  <a16:creationId xmlns:a16="http://schemas.microsoft.com/office/drawing/2014/main" id="{F9247581-4B8C-48DB-9D31-FEEFB9498D95}"/>
                </a:ext>
              </a:extLst>
            </p:cNvPr>
            <p:cNvSpPr/>
            <p:nvPr/>
          </p:nvSpPr>
          <p:spPr bwMode="auto">
            <a:xfrm>
              <a:off x="4492349" y="5066079"/>
              <a:ext cx="3749843" cy="1056876"/>
            </a:xfrm>
            <a:prstGeom prst="roundRect">
              <a:avLst/>
            </a:prstGeom>
            <a:solidFill>
              <a:schemeClr val="bg1">
                <a:lumMod val="95000"/>
              </a:schemeClr>
            </a:solidFill>
            <a:ln w="9525" cap="flat" cmpd="sng" algn="ctr">
              <a:solidFill>
                <a:srgbClr val="58585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08" charset="-128"/>
              </a:endParaRPr>
            </a:p>
          </p:txBody>
        </p:sp>
        <p:pic>
          <p:nvPicPr>
            <p:cNvPr id="14" name="Graphic 16" descr="Email">
              <a:extLst>
                <a:ext uri="{FF2B5EF4-FFF2-40B4-BE49-F238E27FC236}">
                  <a16:creationId xmlns:a16="http://schemas.microsoft.com/office/drawing/2014/main" id="{465215F2-7F9A-4C25-8568-CDDF44F3AC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6510" y="5310133"/>
              <a:ext cx="539338" cy="539338"/>
            </a:xfrm>
            <a:prstGeom prst="rect">
              <a:avLst/>
            </a:prstGeom>
          </p:spPr>
        </p:pic>
        <p:sp>
          <p:nvSpPr>
            <p:cNvPr id="15" name="TextBox 14">
              <a:extLst>
                <a:ext uri="{FF2B5EF4-FFF2-40B4-BE49-F238E27FC236}">
                  <a16:creationId xmlns:a16="http://schemas.microsoft.com/office/drawing/2014/main" id="{B929D39D-7120-41CA-8FB9-0951FF86E6A6}"/>
                </a:ext>
              </a:extLst>
            </p:cNvPr>
            <p:cNvSpPr txBox="1"/>
            <p:nvPr/>
          </p:nvSpPr>
          <p:spPr>
            <a:xfrm>
              <a:off x="5145848" y="5076515"/>
              <a:ext cx="3167374" cy="1046440"/>
            </a:xfrm>
            <a:prstGeom prst="rect">
              <a:avLst/>
            </a:prstGeom>
            <a:noFill/>
            <a:ln>
              <a:noFill/>
            </a:ln>
          </p:spPr>
          <p:txBody>
            <a:bodyPr wrap="square" rtlCol="0">
              <a:spAutoFit/>
            </a:bodyPr>
            <a:lstStyle/>
            <a:p>
              <a:r>
                <a:rPr lang="en-US" sz="1400" b="1" dirty="0">
                  <a:solidFill>
                    <a:srgbClr val="E11B22"/>
                  </a:solidFill>
                  <a:latin typeface="+mn-lt"/>
                </a:rPr>
                <a:t>Questions?</a:t>
              </a:r>
            </a:p>
            <a:p>
              <a:r>
                <a:rPr lang="en-US" sz="1200" dirty="0">
                  <a:latin typeface="+mn-lt"/>
                </a:rPr>
                <a:t>Please share your questions using the </a:t>
              </a:r>
              <a:br>
                <a:rPr lang="en-US" sz="1200" dirty="0">
                  <a:latin typeface="+mn-lt"/>
                </a:rPr>
              </a:br>
              <a:r>
                <a:rPr lang="en-US" sz="1200" b="1" dirty="0">
                  <a:solidFill>
                    <a:srgbClr val="E11B22"/>
                  </a:solidFill>
                  <a:latin typeface="+mn-lt"/>
                </a:rPr>
                <a:t>Q&amp;A feature</a:t>
              </a:r>
              <a:r>
                <a:rPr lang="en-US" sz="1200" dirty="0">
                  <a:solidFill>
                    <a:srgbClr val="E11B22"/>
                  </a:solidFill>
                  <a:latin typeface="+mn-lt"/>
                </a:rPr>
                <a:t> </a:t>
              </a:r>
              <a:r>
                <a:rPr lang="en-US" sz="1200" dirty="0">
                  <a:latin typeface="+mn-lt"/>
                </a:rPr>
                <a:t>during the session, or email us at </a:t>
              </a:r>
              <a:r>
                <a:rPr lang="en-US" sz="1200" dirty="0">
                  <a:solidFill>
                    <a:srgbClr val="0039A6"/>
                  </a:solidFill>
                  <a:latin typeface="+mn-lt"/>
                  <a:hlinkClick r:id="rId4"/>
                </a:rPr>
                <a:t>international.retirement@aon.com</a:t>
              </a:r>
              <a:r>
                <a:rPr lang="en-US" sz="1200" dirty="0">
                  <a:solidFill>
                    <a:srgbClr val="0039A6"/>
                  </a:solidFill>
                  <a:latin typeface="+mn-lt"/>
                </a:rPr>
                <a:t> </a:t>
              </a:r>
              <a:r>
                <a:rPr lang="en-US" sz="1200" dirty="0">
                  <a:latin typeface="+mn-lt"/>
                </a:rPr>
                <a:t>for a response after the session</a:t>
              </a:r>
              <a:endParaRPr lang="en-GB" sz="1200" dirty="0">
                <a:highlight>
                  <a:srgbClr val="FFFF00"/>
                </a:highlight>
                <a:latin typeface="+mn-lt"/>
              </a:endParaRPr>
            </a:p>
          </p:txBody>
        </p:sp>
      </p:grpSp>
      <p:grpSp>
        <p:nvGrpSpPr>
          <p:cNvPr id="7" name="Group_44162.4523032407030194">
            <a:extLst>
              <a:ext uri="{FF2B5EF4-FFF2-40B4-BE49-F238E27FC236}">
                <a16:creationId xmlns:a16="http://schemas.microsoft.com/office/drawing/2014/main" id="{F98D7F6C-BE81-42CB-9926-473411CB3E2A}"/>
              </a:ext>
            </a:extLst>
          </p:cNvPr>
          <p:cNvGrpSpPr/>
          <p:nvPr/>
        </p:nvGrpSpPr>
        <p:grpSpPr>
          <a:xfrm>
            <a:off x="180000" y="1314000"/>
            <a:ext cx="9327911" cy="2196664"/>
            <a:chOff x="192902" y="1314000"/>
            <a:chExt cx="9327911" cy="2196664"/>
          </a:xfrm>
        </p:grpSpPr>
        <p:sp>
          <p:nvSpPr>
            <p:cNvPr id="10" name="TextBox 15">
              <a:extLst>
                <a:ext uri="{FF2B5EF4-FFF2-40B4-BE49-F238E27FC236}">
                  <a16:creationId xmlns:a16="http://schemas.microsoft.com/office/drawing/2014/main" id="{A2984E58-5A9A-4FB2-810E-25335A381BF4}"/>
                </a:ext>
              </a:extLst>
            </p:cNvPr>
            <p:cNvSpPr txBox="1">
              <a:spLocks noChangeArrowheads="1"/>
            </p:cNvSpPr>
            <p:nvPr/>
          </p:nvSpPr>
          <p:spPr bwMode="auto">
            <a:xfrm>
              <a:off x="192902" y="2772000"/>
              <a:ext cx="1750755"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ts val="400"/>
                </a:spcBef>
              </a:pPr>
              <a:r>
                <a:rPr lang="en-GB" sz="1100" b="1" dirty="0">
                  <a:solidFill>
                    <a:srgbClr val="58585A"/>
                  </a:solidFill>
                </a:rPr>
                <a:t>Stephen </a:t>
              </a:r>
              <a:br>
                <a:rPr lang="en-GB" sz="1100" b="1" dirty="0">
                  <a:solidFill>
                    <a:srgbClr val="58585A"/>
                  </a:solidFill>
                </a:rPr>
              </a:br>
              <a:r>
                <a:rPr lang="en-GB" sz="1100" b="1" dirty="0">
                  <a:solidFill>
                    <a:srgbClr val="58585A"/>
                  </a:solidFill>
                </a:rPr>
                <a:t>Finley</a:t>
              </a:r>
            </a:p>
            <a:p>
              <a:pPr algn="ctr">
                <a:spcBef>
                  <a:spcPts val="0"/>
                </a:spcBef>
              </a:pPr>
              <a:r>
                <a:rPr lang="en-US" sz="1000" dirty="0"/>
                <a:t>International Retirement</a:t>
              </a:r>
            </a:p>
            <a:p>
              <a:pPr algn="ctr">
                <a:spcBef>
                  <a:spcPts val="0"/>
                </a:spcBef>
              </a:pPr>
              <a:r>
                <a:rPr lang="en-US" sz="1000" b="1" dirty="0"/>
                <a:t>Germany</a:t>
              </a:r>
              <a:endParaRPr lang="en-GB" sz="1000" b="1" dirty="0"/>
            </a:p>
          </p:txBody>
        </p:sp>
        <p:sp>
          <p:nvSpPr>
            <p:cNvPr id="19" name="Freeform 18"/>
            <p:cNvSpPr>
              <a:spLocks/>
            </p:cNvSpPr>
            <p:nvPr/>
          </p:nvSpPr>
          <p:spPr bwMode="auto">
            <a:xfrm>
              <a:off x="461159" y="1314000"/>
              <a:ext cx="1214242" cy="1401051"/>
            </a:xfrm>
            <a:custGeom>
              <a:avLst/>
              <a:gdLst>
                <a:gd name="T0" fmla="*/ 504 w 1009"/>
                <a:gd name="T1" fmla="*/ 0 h 1165"/>
                <a:gd name="T2" fmla="*/ 0 w 1009"/>
                <a:gd name="T3" fmla="*/ 292 h 1165"/>
                <a:gd name="T4" fmla="*/ 0 w 1009"/>
                <a:gd name="T5" fmla="*/ 875 h 1165"/>
                <a:gd name="T6" fmla="*/ 504 w 1009"/>
                <a:gd name="T7" fmla="*/ 1165 h 1165"/>
                <a:gd name="T8" fmla="*/ 1009 w 1009"/>
                <a:gd name="T9" fmla="*/ 875 h 1165"/>
                <a:gd name="T10" fmla="*/ 1009 w 1009"/>
                <a:gd name="T11" fmla="*/ 292 h 1165"/>
                <a:gd name="T12" fmla="*/ 504 w 1009"/>
                <a:gd name="T13" fmla="*/ 0 h 1165"/>
              </a:gdLst>
              <a:ahLst/>
              <a:cxnLst>
                <a:cxn ang="0">
                  <a:pos x="T0" y="T1"/>
                </a:cxn>
                <a:cxn ang="0">
                  <a:pos x="T2" y="T3"/>
                </a:cxn>
                <a:cxn ang="0">
                  <a:pos x="T4" y="T5"/>
                </a:cxn>
                <a:cxn ang="0">
                  <a:pos x="T6" y="T7"/>
                </a:cxn>
                <a:cxn ang="0">
                  <a:pos x="T8" y="T9"/>
                </a:cxn>
                <a:cxn ang="0">
                  <a:pos x="T10" y="T11"/>
                </a:cxn>
                <a:cxn ang="0">
                  <a:pos x="T12" y="T13"/>
                </a:cxn>
              </a:cxnLst>
              <a:rect l="0" t="0" r="r" b="b"/>
              <a:pathLst>
                <a:path w="1009" h="1165">
                  <a:moveTo>
                    <a:pt x="504" y="0"/>
                  </a:moveTo>
                  <a:lnTo>
                    <a:pt x="0" y="292"/>
                  </a:lnTo>
                  <a:lnTo>
                    <a:pt x="0" y="875"/>
                  </a:lnTo>
                  <a:lnTo>
                    <a:pt x="504" y="1165"/>
                  </a:lnTo>
                  <a:lnTo>
                    <a:pt x="1009" y="875"/>
                  </a:lnTo>
                  <a:lnTo>
                    <a:pt x="1009" y="292"/>
                  </a:lnTo>
                  <a:lnTo>
                    <a:pt x="504" y="0"/>
                  </a:lnTo>
                  <a:close/>
                </a:path>
              </a:pathLst>
            </a:custGeom>
            <a:blipFill dpi="0" rotWithShape="1">
              <a:blip r:embed="rId5">
                <a:extLst>
                  <a:ext uri="{BEBA8EAE-BF5A-486C-A8C5-ECC9F3942E4B}">
                    <a14:imgProps xmlns:a14="http://schemas.microsoft.com/office/drawing/2010/main">
                      <a14:imgLayer r:embed="rId6">
                        <a14:imgEffect>
                          <a14:saturation sat="0"/>
                        </a14:imgEffect>
                      </a14:imgLayer>
                    </a14:imgProps>
                  </a:ext>
                </a:extLst>
              </a:blip>
              <a:srcRect/>
              <a:stretch>
                <a:fillRect t="7000" r="-12000" b="-2000"/>
              </a:stretch>
            </a:blipFill>
            <a:ln>
              <a:solidFill>
                <a:schemeClr val="accent3">
                  <a:lumMod val="75000"/>
                </a:schemeClr>
              </a:solidFill>
            </a:ln>
          </p:spPr>
          <p:txBody>
            <a:bodyPr vert="horz" wrap="square" lIns="91440" tIns="45720" rIns="91440" bIns="45720" numCol="1" anchor="ctr" anchorCtr="0" compatLnSpc="1">
              <a:prstTxWarp prst="textNoShape">
                <a:avLst/>
              </a:prstTxWarp>
            </a:bodyPr>
            <a:lstStyle/>
            <a:p>
              <a:pPr marL="0" marR="0" algn="ctr">
                <a:spcBef>
                  <a:spcPts val="0"/>
                </a:spcBef>
                <a:spcAft>
                  <a:spcPts val="0"/>
                </a:spcAft>
              </a:pPr>
              <a:endParaRPr lang="en-GB" sz="1800" dirty="0">
                <a:solidFill>
                  <a:schemeClr val="bg1"/>
                </a:solidFill>
                <a:latin typeface="+mj-lt"/>
                <a:ea typeface="Times New Roman"/>
              </a:endParaRPr>
            </a:p>
          </p:txBody>
        </p:sp>
        <p:sp>
          <p:nvSpPr>
            <p:cNvPr id="21" name="Freeform 18">
              <a:extLst>
                <a:ext uri="{FF2B5EF4-FFF2-40B4-BE49-F238E27FC236}">
                  <a16:creationId xmlns:a16="http://schemas.microsoft.com/office/drawing/2014/main" id="{1D2B3C85-A0A0-4BD8-B802-F83BFC4B8BE8}"/>
                </a:ext>
              </a:extLst>
            </p:cNvPr>
            <p:cNvSpPr>
              <a:spLocks/>
            </p:cNvSpPr>
            <p:nvPr/>
          </p:nvSpPr>
          <p:spPr bwMode="auto">
            <a:xfrm>
              <a:off x="2464577" y="1314000"/>
              <a:ext cx="1214242" cy="1401051"/>
            </a:xfrm>
            <a:custGeom>
              <a:avLst/>
              <a:gdLst>
                <a:gd name="T0" fmla="*/ 504 w 1009"/>
                <a:gd name="T1" fmla="*/ 0 h 1165"/>
                <a:gd name="T2" fmla="*/ 0 w 1009"/>
                <a:gd name="T3" fmla="*/ 292 h 1165"/>
                <a:gd name="T4" fmla="*/ 0 w 1009"/>
                <a:gd name="T5" fmla="*/ 875 h 1165"/>
                <a:gd name="T6" fmla="*/ 504 w 1009"/>
                <a:gd name="T7" fmla="*/ 1165 h 1165"/>
                <a:gd name="T8" fmla="*/ 1009 w 1009"/>
                <a:gd name="T9" fmla="*/ 875 h 1165"/>
                <a:gd name="T10" fmla="*/ 1009 w 1009"/>
                <a:gd name="T11" fmla="*/ 292 h 1165"/>
                <a:gd name="T12" fmla="*/ 504 w 1009"/>
                <a:gd name="T13" fmla="*/ 0 h 1165"/>
              </a:gdLst>
              <a:ahLst/>
              <a:cxnLst>
                <a:cxn ang="0">
                  <a:pos x="T0" y="T1"/>
                </a:cxn>
                <a:cxn ang="0">
                  <a:pos x="T2" y="T3"/>
                </a:cxn>
                <a:cxn ang="0">
                  <a:pos x="T4" y="T5"/>
                </a:cxn>
                <a:cxn ang="0">
                  <a:pos x="T6" y="T7"/>
                </a:cxn>
                <a:cxn ang="0">
                  <a:pos x="T8" y="T9"/>
                </a:cxn>
                <a:cxn ang="0">
                  <a:pos x="T10" y="T11"/>
                </a:cxn>
                <a:cxn ang="0">
                  <a:pos x="T12" y="T13"/>
                </a:cxn>
              </a:cxnLst>
              <a:rect l="0" t="0" r="r" b="b"/>
              <a:pathLst>
                <a:path w="1009" h="1165">
                  <a:moveTo>
                    <a:pt x="504" y="0"/>
                  </a:moveTo>
                  <a:lnTo>
                    <a:pt x="0" y="292"/>
                  </a:lnTo>
                  <a:lnTo>
                    <a:pt x="0" y="875"/>
                  </a:lnTo>
                  <a:lnTo>
                    <a:pt x="504" y="1165"/>
                  </a:lnTo>
                  <a:lnTo>
                    <a:pt x="1009" y="875"/>
                  </a:lnTo>
                  <a:lnTo>
                    <a:pt x="1009" y="292"/>
                  </a:lnTo>
                  <a:lnTo>
                    <a:pt x="504" y="0"/>
                  </a:lnTo>
                  <a:close/>
                </a:path>
              </a:pathLst>
            </a:custGeom>
            <a:blipFill dpi="0" rotWithShape="1">
              <a:blip r:embed="rId7"/>
              <a:srcRect/>
              <a:stretch>
                <a:fillRect l="8000" t="8000" r="8000"/>
              </a:stretch>
            </a:blipFill>
            <a:ln>
              <a:solidFill>
                <a:schemeClr val="accent3">
                  <a:lumMod val="75000"/>
                </a:schemeClr>
              </a:solidFill>
            </a:ln>
          </p:spPr>
          <p:txBody>
            <a:bodyPr vert="horz" wrap="square" lIns="91440" tIns="45720" rIns="91440" bIns="45720" numCol="1" anchor="ctr" anchorCtr="0" compatLnSpc="1">
              <a:prstTxWarp prst="textNoShape">
                <a:avLst/>
              </a:prstTxWarp>
            </a:bodyPr>
            <a:lstStyle/>
            <a:p>
              <a:pPr marL="0" marR="0" algn="ctr">
                <a:spcBef>
                  <a:spcPts val="0"/>
                </a:spcBef>
                <a:spcAft>
                  <a:spcPts val="0"/>
                </a:spcAft>
              </a:pPr>
              <a:endParaRPr lang="en-GB" sz="1800" dirty="0">
                <a:solidFill>
                  <a:schemeClr val="bg1"/>
                </a:solidFill>
                <a:latin typeface="+mj-lt"/>
                <a:ea typeface="Times New Roman"/>
              </a:endParaRPr>
            </a:p>
          </p:txBody>
        </p:sp>
        <p:sp>
          <p:nvSpPr>
            <p:cNvPr id="22" name="Freeform 18">
              <a:extLst>
                <a:ext uri="{FF2B5EF4-FFF2-40B4-BE49-F238E27FC236}">
                  <a16:creationId xmlns:a16="http://schemas.microsoft.com/office/drawing/2014/main" id="{A3A12DBE-6EBE-4B92-B6E5-DFB4A6E605A5}"/>
                </a:ext>
              </a:extLst>
            </p:cNvPr>
            <p:cNvSpPr>
              <a:spLocks/>
            </p:cNvSpPr>
            <p:nvPr/>
          </p:nvSpPr>
          <p:spPr bwMode="auto">
            <a:xfrm>
              <a:off x="4467996" y="1314000"/>
              <a:ext cx="1214242" cy="1401051"/>
            </a:xfrm>
            <a:custGeom>
              <a:avLst/>
              <a:gdLst>
                <a:gd name="T0" fmla="*/ 504 w 1009"/>
                <a:gd name="T1" fmla="*/ 0 h 1165"/>
                <a:gd name="T2" fmla="*/ 0 w 1009"/>
                <a:gd name="T3" fmla="*/ 292 h 1165"/>
                <a:gd name="T4" fmla="*/ 0 w 1009"/>
                <a:gd name="T5" fmla="*/ 875 h 1165"/>
                <a:gd name="T6" fmla="*/ 504 w 1009"/>
                <a:gd name="T7" fmla="*/ 1165 h 1165"/>
                <a:gd name="T8" fmla="*/ 1009 w 1009"/>
                <a:gd name="T9" fmla="*/ 875 h 1165"/>
                <a:gd name="T10" fmla="*/ 1009 w 1009"/>
                <a:gd name="T11" fmla="*/ 292 h 1165"/>
                <a:gd name="T12" fmla="*/ 504 w 1009"/>
                <a:gd name="T13" fmla="*/ 0 h 1165"/>
              </a:gdLst>
              <a:ahLst/>
              <a:cxnLst>
                <a:cxn ang="0">
                  <a:pos x="T0" y="T1"/>
                </a:cxn>
                <a:cxn ang="0">
                  <a:pos x="T2" y="T3"/>
                </a:cxn>
                <a:cxn ang="0">
                  <a:pos x="T4" y="T5"/>
                </a:cxn>
                <a:cxn ang="0">
                  <a:pos x="T6" y="T7"/>
                </a:cxn>
                <a:cxn ang="0">
                  <a:pos x="T8" y="T9"/>
                </a:cxn>
                <a:cxn ang="0">
                  <a:pos x="T10" y="T11"/>
                </a:cxn>
                <a:cxn ang="0">
                  <a:pos x="T12" y="T13"/>
                </a:cxn>
              </a:cxnLst>
              <a:rect l="0" t="0" r="r" b="b"/>
              <a:pathLst>
                <a:path w="1009" h="1165">
                  <a:moveTo>
                    <a:pt x="504" y="0"/>
                  </a:moveTo>
                  <a:lnTo>
                    <a:pt x="0" y="292"/>
                  </a:lnTo>
                  <a:lnTo>
                    <a:pt x="0" y="875"/>
                  </a:lnTo>
                  <a:lnTo>
                    <a:pt x="504" y="1165"/>
                  </a:lnTo>
                  <a:lnTo>
                    <a:pt x="1009" y="875"/>
                  </a:lnTo>
                  <a:lnTo>
                    <a:pt x="1009" y="292"/>
                  </a:lnTo>
                  <a:lnTo>
                    <a:pt x="504" y="0"/>
                  </a:lnTo>
                  <a:close/>
                </a:path>
              </a:pathLst>
            </a:custGeom>
            <a:blipFill dpi="0" rotWithShape="1">
              <a:blip r:embed="rId8"/>
              <a:srcRect/>
              <a:stretch>
                <a:fillRect l="8000" t="8000" r="8000" b="2000"/>
              </a:stretch>
            </a:blipFill>
            <a:ln>
              <a:solidFill>
                <a:schemeClr val="accent3">
                  <a:lumMod val="75000"/>
                </a:schemeClr>
              </a:solidFill>
            </a:ln>
          </p:spPr>
          <p:txBody>
            <a:bodyPr vert="horz" wrap="square" lIns="91440" tIns="45720" rIns="91440" bIns="45720" numCol="1" anchor="ctr" anchorCtr="0" compatLnSpc="1">
              <a:prstTxWarp prst="textNoShape">
                <a:avLst/>
              </a:prstTxWarp>
            </a:bodyPr>
            <a:lstStyle/>
            <a:p>
              <a:pPr marL="0" marR="0" algn="ctr">
                <a:spcBef>
                  <a:spcPts val="0"/>
                </a:spcBef>
                <a:spcAft>
                  <a:spcPts val="0"/>
                </a:spcAft>
              </a:pPr>
              <a:endParaRPr lang="en-GB" sz="1800" dirty="0">
                <a:solidFill>
                  <a:schemeClr val="bg1"/>
                </a:solidFill>
                <a:latin typeface="+mj-lt"/>
                <a:ea typeface="Times New Roman"/>
              </a:endParaRPr>
            </a:p>
          </p:txBody>
        </p:sp>
        <p:sp>
          <p:nvSpPr>
            <p:cNvPr id="24" name="Freeform 18">
              <a:extLst>
                <a:ext uri="{FF2B5EF4-FFF2-40B4-BE49-F238E27FC236}">
                  <a16:creationId xmlns:a16="http://schemas.microsoft.com/office/drawing/2014/main" id="{56293B3B-59E6-4688-9D3E-100AA8030FA6}"/>
                </a:ext>
              </a:extLst>
            </p:cNvPr>
            <p:cNvSpPr>
              <a:spLocks/>
            </p:cNvSpPr>
            <p:nvPr/>
          </p:nvSpPr>
          <p:spPr bwMode="auto">
            <a:xfrm>
              <a:off x="6387283" y="1314000"/>
              <a:ext cx="1214242" cy="1401051"/>
            </a:xfrm>
            <a:custGeom>
              <a:avLst/>
              <a:gdLst>
                <a:gd name="T0" fmla="*/ 504 w 1009"/>
                <a:gd name="T1" fmla="*/ 0 h 1165"/>
                <a:gd name="T2" fmla="*/ 0 w 1009"/>
                <a:gd name="T3" fmla="*/ 292 h 1165"/>
                <a:gd name="T4" fmla="*/ 0 w 1009"/>
                <a:gd name="T5" fmla="*/ 875 h 1165"/>
                <a:gd name="T6" fmla="*/ 504 w 1009"/>
                <a:gd name="T7" fmla="*/ 1165 h 1165"/>
                <a:gd name="T8" fmla="*/ 1009 w 1009"/>
                <a:gd name="T9" fmla="*/ 875 h 1165"/>
                <a:gd name="T10" fmla="*/ 1009 w 1009"/>
                <a:gd name="T11" fmla="*/ 292 h 1165"/>
                <a:gd name="T12" fmla="*/ 504 w 1009"/>
                <a:gd name="T13" fmla="*/ 0 h 1165"/>
              </a:gdLst>
              <a:ahLst/>
              <a:cxnLst>
                <a:cxn ang="0">
                  <a:pos x="T0" y="T1"/>
                </a:cxn>
                <a:cxn ang="0">
                  <a:pos x="T2" y="T3"/>
                </a:cxn>
                <a:cxn ang="0">
                  <a:pos x="T4" y="T5"/>
                </a:cxn>
                <a:cxn ang="0">
                  <a:pos x="T6" y="T7"/>
                </a:cxn>
                <a:cxn ang="0">
                  <a:pos x="T8" y="T9"/>
                </a:cxn>
                <a:cxn ang="0">
                  <a:pos x="T10" y="T11"/>
                </a:cxn>
                <a:cxn ang="0">
                  <a:pos x="T12" y="T13"/>
                </a:cxn>
              </a:cxnLst>
              <a:rect l="0" t="0" r="r" b="b"/>
              <a:pathLst>
                <a:path w="1009" h="1165">
                  <a:moveTo>
                    <a:pt x="504" y="0"/>
                  </a:moveTo>
                  <a:lnTo>
                    <a:pt x="0" y="292"/>
                  </a:lnTo>
                  <a:lnTo>
                    <a:pt x="0" y="875"/>
                  </a:lnTo>
                  <a:lnTo>
                    <a:pt x="504" y="1165"/>
                  </a:lnTo>
                  <a:lnTo>
                    <a:pt x="1009" y="875"/>
                  </a:lnTo>
                  <a:lnTo>
                    <a:pt x="1009" y="292"/>
                  </a:lnTo>
                  <a:lnTo>
                    <a:pt x="504" y="0"/>
                  </a:lnTo>
                  <a:close/>
                </a:path>
              </a:pathLst>
            </a:custGeom>
            <a:blipFill dpi="0" rotWithShape="1">
              <a:blip r:embed="rId9"/>
              <a:srcRect/>
              <a:stretch>
                <a:fillRect l="8000" t="8000" r="8000" b="2000"/>
              </a:stretch>
            </a:blipFill>
            <a:ln>
              <a:solidFill>
                <a:schemeClr val="accent3">
                  <a:lumMod val="75000"/>
                </a:schemeClr>
              </a:solidFill>
            </a:ln>
          </p:spPr>
          <p:txBody>
            <a:bodyPr vert="horz" wrap="square" lIns="91440" tIns="45720" rIns="91440" bIns="45720" numCol="1" anchor="ctr" anchorCtr="0" compatLnSpc="1">
              <a:prstTxWarp prst="textNoShape">
                <a:avLst/>
              </a:prstTxWarp>
            </a:bodyPr>
            <a:lstStyle/>
            <a:p>
              <a:pPr marL="0" marR="0" algn="ctr">
                <a:spcBef>
                  <a:spcPts val="0"/>
                </a:spcBef>
                <a:spcAft>
                  <a:spcPts val="0"/>
                </a:spcAft>
              </a:pPr>
              <a:endParaRPr lang="en-GB" sz="1800" dirty="0">
                <a:solidFill>
                  <a:schemeClr val="bg1"/>
                </a:solidFill>
                <a:latin typeface="+mj-lt"/>
                <a:ea typeface="Times New Roman"/>
              </a:endParaRPr>
            </a:p>
          </p:txBody>
        </p:sp>
        <p:sp>
          <p:nvSpPr>
            <p:cNvPr id="30" name="Freeform 18">
              <a:extLst>
                <a:ext uri="{FF2B5EF4-FFF2-40B4-BE49-F238E27FC236}">
                  <a16:creationId xmlns:a16="http://schemas.microsoft.com/office/drawing/2014/main" id="{7495F5F8-C8CD-4D15-B3C4-05510DA58034}"/>
                </a:ext>
              </a:extLst>
            </p:cNvPr>
            <p:cNvSpPr>
              <a:spLocks/>
            </p:cNvSpPr>
            <p:nvPr/>
          </p:nvSpPr>
          <p:spPr bwMode="auto">
            <a:xfrm>
              <a:off x="8306571" y="1314000"/>
              <a:ext cx="1214242" cy="1401051"/>
            </a:xfrm>
            <a:custGeom>
              <a:avLst/>
              <a:gdLst>
                <a:gd name="T0" fmla="*/ 504 w 1009"/>
                <a:gd name="T1" fmla="*/ 0 h 1165"/>
                <a:gd name="T2" fmla="*/ 0 w 1009"/>
                <a:gd name="T3" fmla="*/ 292 h 1165"/>
                <a:gd name="T4" fmla="*/ 0 w 1009"/>
                <a:gd name="T5" fmla="*/ 875 h 1165"/>
                <a:gd name="T6" fmla="*/ 504 w 1009"/>
                <a:gd name="T7" fmla="*/ 1165 h 1165"/>
                <a:gd name="T8" fmla="*/ 1009 w 1009"/>
                <a:gd name="T9" fmla="*/ 875 h 1165"/>
                <a:gd name="T10" fmla="*/ 1009 w 1009"/>
                <a:gd name="T11" fmla="*/ 292 h 1165"/>
                <a:gd name="T12" fmla="*/ 504 w 1009"/>
                <a:gd name="T13" fmla="*/ 0 h 1165"/>
              </a:gdLst>
              <a:ahLst/>
              <a:cxnLst>
                <a:cxn ang="0">
                  <a:pos x="T0" y="T1"/>
                </a:cxn>
                <a:cxn ang="0">
                  <a:pos x="T2" y="T3"/>
                </a:cxn>
                <a:cxn ang="0">
                  <a:pos x="T4" y="T5"/>
                </a:cxn>
                <a:cxn ang="0">
                  <a:pos x="T6" y="T7"/>
                </a:cxn>
                <a:cxn ang="0">
                  <a:pos x="T8" y="T9"/>
                </a:cxn>
                <a:cxn ang="0">
                  <a:pos x="T10" y="T11"/>
                </a:cxn>
                <a:cxn ang="0">
                  <a:pos x="T12" y="T13"/>
                </a:cxn>
              </a:cxnLst>
              <a:rect l="0" t="0" r="r" b="b"/>
              <a:pathLst>
                <a:path w="1009" h="1165">
                  <a:moveTo>
                    <a:pt x="504" y="0"/>
                  </a:moveTo>
                  <a:lnTo>
                    <a:pt x="0" y="292"/>
                  </a:lnTo>
                  <a:lnTo>
                    <a:pt x="0" y="875"/>
                  </a:lnTo>
                  <a:lnTo>
                    <a:pt x="504" y="1165"/>
                  </a:lnTo>
                  <a:lnTo>
                    <a:pt x="1009" y="875"/>
                  </a:lnTo>
                  <a:lnTo>
                    <a:pt x="1009" y="292"/>
                  </a:lnTo>
                  <a:lnTo>
                    <a:pt x="504" y="0"/>
                  </a:lnTo>
                  <a:close/>
                </a:path>
              </a:pathLst>
            </a:custGeom>
            <a:blipFill dpi="0" rotWithShape="1">
              <a:blip r:embed="rId10">
                <a:extLst>
                  <a:ext uri="{BEBA8EAE-BF5A-486C-A8C5-ECC9F3942E4B}">
                    <a14:imgProps xmlns:a14="http://schemas.microsoft.com/office/drawing/2010/main">
                      <a14:imgLayer r:embed="rId11">
                        <a14:imgEffect>
                          <a14:saturation sat="0"/>
                        </a14:imgEffect>
                      </a14:imgLayer>
                    </a14:imgProps>
                  </a:ext>
                </a:extLst>
              </a:blip>
              <a:srcRect/>
              <a:stretch>
                <a:fillRect l="8000" t="8000" r="8000" b="2000"/>
              </a:stretch>
            </a:blipFill>
            <a:ln>
              <a:solidFill>
                <a:schemeClr val="accent3">
                  <a:lumMod val="75000"/>
                </a:schemeClr>
              </a:solidFill>
            </a:ln>
          </p:spPr>
          <p:txBody>
            <a:bodyPr vert="horz" wrap="square" lIns="91440" tIns="45720" rIns="91440" bIns="45720" numCol="1" anchor="ctr" anchorCtr="0" compatLnSpc="1">
              <a:prstTxWarp prst="textNoShape">
                <a:avLst/>
              </a:prstTxWarp>
            </a:bodyPr>
            <a:lstStyle/>
            <a:p>
              <a:pPr marL="0" marR="0" algn="ctr">
                <a:spcBef>
                  <a:spcPts val="0"/>
                </a:spcBef>
                <a:spcAft>
                  <a:spcPts val="0"/>
                </a:spcAft>
              </a:pPr>
              <a:endParaRPr lang="en-GB" sz="1800" dirty="0">
                <a:solidFill>
                  <a:schemeClr val="bg1"/>
                </a:solidFill>
                <a:latin typeface="+mj-lt"/>
                <a:ea typeface="Times New Roman"/>
              </a:endParaRPr>
            </a:p>
          </p:txBody>
        </p:sp>
      </p:grpSp>
      <p:sp>
        <p:nvSpPr>
          <p:cNvPr id="25" name="TextBox 15">
            <a:extLst>
              <a:ext uri="{FF2B5EF4-FFF2-40B4-BE49-F238E27FC236}">
                <a16:creationId xmlns:a16="http://schemas.microsoft.com/office/drawing/2014/main" id="{13A58B5F-94BE-49F9-BBB6-B3DCAE7CEDF8}"/>
              </a:ext>
            </a:extLst>
          </p:cNvPr>
          <p:cNvSpPr txBox="1">
            <a:spLocks noChangeArrowheads="1"/>
          </p:cNvSpPr>
          <p:nvPr/>
        </p:nvSpPr>
        <p:spPr bwMode="auto">
          <a:xfrm>
            <a:off x="8100000" y="2770064"/>
            <a:ext cx="15882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ts val="400"/>
              </a:spcBef>
            </a:pPr>
            <a:r>
              <a:rPr lang="en-GB" sz="1100" b="1" dirty="0">
                <a:solidFill>
                  <a:srgbClr val="58585A"/>
                </a:solidFill>
              </a:rPr>
              <a:t>Thierry</a:t>
            </a:r>
            <a:br>
              <a:rPr lang="en-GB" sz="1100" b="1" dirty="0">
                <a:solidFill>
                  <a:srgbClr val="58585A"/>
                </a:solidFill>
              </a:rPr>
            </a:br>
            <a:r>
              <a:rPr lang="en-GB" sz="1100" b="1" dirty="0">
                <a:solidFill>
                  <a:srgbClr val="58585A"/>
                </a:solidFill>
              </a:rPr>
              <a:t>Verkest</a:t>
            </a:r>
            <a:br>
              <a:rPr lang="en-GB" sz="1200" b="1" dirty="0">
                <a:solidFill>
                  <a:srgbClr val="E11B22"/>
                </a:solidFill>
              </a:rPr>
            </a:br>
            <a:r>
              <a:rPr lang="en-US" sz="1000" dirty="0"/>
              <a:t>International Retirement</a:t>
            </a:r>
          </a:p>
          <a:p>
            <a:pPr algn="ctr">
              <a:spcBef>
                <a:spcPts val="0"/>
              </a:spcBef>
            </a:pPr>
            <a:r>
              <a:rPr lang="en-US" sz="1000" b="1" dirty="0"/>
              <a:t>Belgium</a:t>
            </a:r>
          </a:p>
        </p:txBody>
      </p:sp>
      <p:sp>
        <p:nvSpPr>
          <p:cNvPr id="23" name="TextBox 15">
            <a:extLst>
              <a:ext uri="{FF2B5EF4-FFF2-40B4-BE49-F238E27FC236}">
                <a16:creationId xmlns:a16="http://schemas.microsoft.com/office/drawing/2014/main" id="{230F7C45-F170-4238-8D77-B115B49FE726}"/>
              </a:ext>
            </a:extLst>
          </p:cNvPr>
          <p:cNvSpPr txBox="1">
            <a:spLocks noChangeArrowheads="1"/>
          </p:cNvSpPr>
          <p:nvPr/>
        </p:nvSpPr>
        <p:spPr bwMode="auto">
          <a:xfrm>
            <a:off x="2170633" y="2772000"/>
            <a:ext cx="1733252"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ts val="400"/>
              </a:spcBef>
            </a:pPr>
            <a:r>
              <a:rPr lang="en-GB" sz="1100" b="1" dirty="0">
                <a:solidFill>
                  <a:srgbClr val="58585A"/>
                </a:solidFill>
              </a:rPr>
              <a:t>Werner</a:t>
            </a:r>
            <a:br>
              <a:rPr lang="en-GB" sz="1100" b="1" dirty="0">
                <a:solidFill>
                  <a:srgbClr val="58585A"/>
                </a:solidFill>
              </a:rPr>
            </a:br>
            <a:r>
              <a:rPr lang="en-GB" sz="1100" b="1" dirty="0">
                <a:solidFill>
                  <a:srgbClr val="58585A"/>
                </a:solidFill>
              </a:rPr>
              <a:t>Keeris</a:t>
            </a:r>
            <a:br>
              <a:rPr lang="en-GB" sz="1100" b="1" dirty="0">
                <a:solidFill>
                  <a:srgbClr val="E11B22"/>
                </a:solidFill>
              </a:rPr>
            </a:br>
            <a:r>
              <a:rPr lang="en-US" sz="1000" dirty="0"/>
              <a:t>Retirement Solutions</a:t>
            </a:r>
            <a:br>
              <a:rPr lang="en-US" sz="1000" dirty="0"/>
            </a:br>
            <a:r>
              <a:rPr lang="en-US" sz="1000" b="1" dirty="0"/>
              <a:t>Belgium</a:t>
            </a:r>
            <a:endParaRPr lang="en-GB" sz="1000" b="1" dirty="0"/>
          </a:p>
        </p:txBody>
      </p:sp>
      <p:sp>
        <p:nvSpPr>
          <p:cNvPr id="26" name="TextBox 15">
            <a:extLst>
              <a:ext uri="{FF2B5EF4-FFF2-40B4-BE49-F238E27FC236}">
                <a16:creationId xmlns:a16="http://schemas.microsoft.com/office/drawing/2014/main" id="{400C4AD3-722A-4BA8-8EAD-EE2F25E4E40B}"/>
              </a:ext>
            </a:extLst>
          </p:cNvPr>
          <p:cNvSpPr txBox="1">
            <a:spLocks noChangeArrowheads="1"/>
          </p:cNvSpPr>
          <p:nvPr/>
        </p:nvSpPr>
        <p:spPr bwMode="auto">
          <a:xfrm>
            <a:off x="4225064" y="2772000"/>
            <a:ext cx="16796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ts val="400"/>
              </a:spcBef>
            </a:pPr>
            <a:r>
              <a:rPr lang="fr-FR" sz="1100" b="1" dirty="0">
                <a:solidFill>
                  <a:srgbClr val="58585A"/>
                </a:solidFill>
              </a:rPr>
              <a:t>Colette de Dessus les Moustier </a:t>
            </a:r>
            <a:br>
              <a:rPr lang="en-GB" sz="1100" b="1" dirty="0">
                <a:solidFill>
                  <a:srgbClr val="E11B22"/>
                </a:solidFill>
              </a:rPr>
            </a:br>
            <a:r>
              <a:rPr lang="en-US" sz="1000" dirty="0"/>
              <a:t>Retirement Solutions</a:t>
            </a:r>
          </a:p>
          <a:p>
            <a:pPr algn="ctr">
              <a:spcBef>
                <a:spcPts val="0"/>
              </a:spcBef>
            </a:pPr>
            <a:r>
              <a:rPr lang="en-US" sz="1000" b="1" dirty="0"/>
              <a:t>Belgium</a:t>
            </a:r>
            <a:endParaRPr lang="en-GB" sz="1000" b="1" dirty="0"/>
          </a:p>
        </p:txBody>
      </p:sp>
      <p:sp>
        <p:nvSpPr>
          <p:cNvPr id="28" name="TextBox 15">
            <a:extLst>
              <a:ext uri="{FF2B5EF4-FFF2-40B4-BE49-F238E27FC236}">
                <a16:creationId xmlns:a16="http://schemas.microsoft.com/office/drawing/2014/main" id="{ACCECF01-03D6-45F6-AFDE-B496A3EA5836}"/>
              </a:ext>
            </a:extLst>
          </p:cNvPr>
          <p:cNvSpPr txBox="1">
            <a:spLocks noChangeArrowheads="1"/>
          </p:cNvSpPr>
          <p:nvPr/>
        </p:nvSpPr>
        <p:spPr bwMode="auto">
          <a:xfrm>
            <a:off x="6120000" y="2772000"/>
            <a:ext cx="16796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ts val="400"/>
              </a:spcBef>
            </a:pPr>
            <a:r>
              <a:rPr lang="en-GB" sz="1100" b="1" dirty="0">
                <a:solidFill>
                  <a:srgbClr val="58585A"/>
                </a:solidFill>
              </a:rPr>
              <a:t>Steven Cauwenberghs </a:t>
            </a:r>
            <a:r>
              <a:rPr lang="en-US" sz="1000" dirty="0"/>
              <a:t>Retirement Solutions</a:t>
            </a:r>
          </a:p>
          <a:p>
            <a:pPr algn="ctr">
              <a:spcBef>
                <a:spcPts val="0"/>
              </a:spcBef>
            </a:pPr>
            <a:r>
              <a:rPr lang="en-US" sz="1000" b="1" dirty="0"/>
              <a:t>Belgium</a:t>
            </a:r>
            <a:endParaRPr lang="en-GB" sz="1000" b="1" dirty="0"/>
          </a:p>
        </p:txBody>
      </p:sp>
      <p:sp>
        <p:nvSpPr>
          <p:cNvPr id="29" name="Right Arrow 4">
            <a:hlinkClick r:id="" action="ppaction://hlinkshowjump?jump=nextslide"/>
            <a:extLst>
              <a:ext uri="{FF2B5EF4-FFF2-40B4-BE49-F238E27FC236}">
                <a16:creationId xmlns:a16="http://schemas.microsoft.com/office/drawing/2014/main" id="{7A1FF985-A0A9-4006-8C2C-1099B4293BA1}"/>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31" name="Right Arrow 5">
            <a:hlinkClick r:id="" action="ppaction://hlinkshowjump?jump=previousslide"/>
            <a:extLst>
              <a:ext uri="{FF2B5EF4-FFF2-40B4-BE49-F238E27FC236}">
                <a16:creationId xmlns:a16="http://schemas.microsoft.com/office/drawing/2014/main" id="{A0F6137F-6D7C-4BFC-AEE3-F63EF552E124}"/>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3553191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bxRegulatory">
            <a:extLst>
              <a:ext uri="{FF2B5EF4-FFF2-40B4-BE49-F238E27FC236}">
                <a16:creationId xmlns:a16="http://schemas.microsoft.com/office/drawing/2014/main" id="{E4C131C3-1D96-43EB-B217-113A19523CC5}"/>
              </a:ext>
            </a:extLst>
          </p:cNvPr>
          <p:cNvSpPr txBox="1">
            <a:spLocks noGrp="1"/>
          </p:cNvSpPr>
          <p:nvPr>
            <p:ph idx="1"/>
          </p:nvPr>
        </p:nvSpPr>
        <p:spPr>
          <a:xfrm>
            <a:off x="581025" y="1763713"/>
            <a:ext cx="8915400" cy="4951412"/>
          </a:xfrm>
          <a:prstGeom prst="rect">
            <a:avLst/>
          </a:prstGeom>
          <a:noFill/>
        </p:spPr>
        <p:txBody>
          <a:bodyPr vert="horz"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Aon Solutions UK Limited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Aon Solutions UK Limited is authorised and regulated by the Financial Conduct Authority.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Registered in England &amp; Wales No. 4396810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Registered office: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The Aon Centre  |  The Leadenhall Building  |  122 Leadenhall Street  |  London  |  EC3V 4AN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To protect the confidential and proprietary information included in this material, it may not be disclosed or provided to any third parties without the prior written consent of Aon Solutions UK Limited.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Aon Solutions UK Limited does not accept or assume any responsibility for any consequences arising from any person, other than the intended recipient, using or relying on this material.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rPr>
              <a:t>Copyright © 2020 Aon Solutions UK Limited.  All rights reserved.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17" b="0" i="0" u="none" strike="noStrike" kern="1200" cap="none" spc="0" normalizeH="0" baseline="0" noProof="0" dirty="0">
              <a:ln>
                <a:noFill/>
              </a:ln>
              <a:solidFill>
                <a:srgbClr val="000000"/>
              </a:solidFill>
              <a:effectLst/>
              <a:uLnTx/>
              <a:uFillTx/>
              <a:latin typeface="Arial" charset="0"/>
              <a:ea typeface="ＭＳ Ｐゴシック" pitchFamily="108" charset="-128"/>
              <a:cs typeface="+mn-cs"/>
            </a:endParaRPr>
          </a:p>
        </p:txBody>
      </p:sp>
      <p:sp>
        <p:nvSpPr>
          <p:cNvPr id="7" name="Right Arrow 5">
            <a:hlinkClick r:id="" action="ppaction://hlinkshowjump?jump=previousslide"/>
            <a:extLst>
              <a:ext uri="{FF2B5EF4-FFF2-40B4-BE49-F238E27FC236}">
                <a16:creationId xmlns:a16="http://schemas.microsoft.com/office/drawing/2014/main" id="{B3FD53C5-BB77-4374-9B33-49DF1916DC78}"/>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858012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EE7FED-8F9B-4B3D-B891-C841708283B7}"/>
              </a:ext>
            </a:extLst>
          </p:cNvPr>
          <p:cNvSpPr>
            <a:spLocks noGrp="1"/>
          </p:cNvSpPr>
          <p:nvPr>
            <p:ph type="title"/>
          </p:nvPr>
        </p:nvSpPr>
        <p:spPr/>
        <p:txBody>
          <a:bodyPr/>
          <a:lstStyle/>
          <a:p>
            <a:r>
              <a:rPr lang="en-US" dirty="0"/>
              <a:t>Country overview</a:t>
            </a:r>
            <a:endParaRPr lang="de-DE" dirty="0"/>
          </a:p>
        </p:txBody>
      </p:sp>
      <p:sp>
        <p:nvSpPr>
          <p:cNvPr id="6" name="Inhaltsplatzhalter 5">
            <a:extLst>
              <a:ext uri="{FF2B5EF4-FFF2-40B4-BE49-F238E27FC236}">
                <a16:creationId xmlns:a16="http://schemas.microsoft.com/office/drawing/2014/main" id="{DC5BDD1F-2675-41A6-843C-30E94153699C}"/>
              </a:ext>
            </a:extLst>
          </p:cNvPr>
          <p:cNvSpPr txBox="1">
            <a:spLocks noGrp="1"/>
          </p:cNvSpPr>
          <p:nvPr>
            <p:ph idx="1"/>
          </p:nvPr>
        </p:nvSpPr>
        <p:spPr>
          <a:xfrm>
            <a:off x="495300" y="1107746"/>
            <a:ext cx="4524104" cy="752230"/>
          </a:xfrm>
          <a:prstGeom prst="rect">
            <a:avLst/>
          </a:prstGeom>
          <a:noFill/>
        </p:spPr>
        <p:txBody>
          <a:bodyPr wrap="square" rtlCol="0">
            <a:noAutofit/>
          </a:bodyPr>
          <a:lstStyle/>
          <a:p>
            <a:pPr marL="0" indent="0">
              <a:spcBef>
                <a:spcPts val="0"/>
              </a:spcBef>
              <a:spcAft>
                <a:spcPts val="600"/>
              </a:spcAft>
              <a:buNone/>
            </a:pPr>
            <a:r>
              <a:rPr lang="en-US" sz="1400" b="1" dirty="0">
                <a:solidFill>
                  <a:srgbClr val="000000"/>
                </a:solidFill>
                <a:latin typeface="Arial" panose="020B0604020202020204" pitchFamily="34" charset="0"/>
              </a:rPr>
              <a:t>Basic facts</a:t>
            </a:r>
            <a:r>
              <a:rPr lang="en-US" sz="1400" dirty="0">
                <a:solidFill>
                  <a:srgbClr val="000000"/>
                </a:solidFill>
                <a:latin typeface="Arial" panose="020B0604020202020204" pitchFamily="34" charset="0"/>
              </a:rPr>
              <a:t>​</a:t>
            </a:r>
            <a:endParaRPr lang="en-US" sz="1400" dirty="0">
              <a:solidFill>
                <a:srgbClr val="000000"/>
              </a:solidFill>
              <a:latin typeface="Segoe UI" panose="020B0502040204020203" pitchFamily="34" charset="0"/>
            </a:endParaRPr>
          </a:p>
          <a:p>
            <a:pPr>
              <a:spcBef>
                <a:spcPts val="0"/>
              </a:spcBef>
              <a:spcAft>
                <a:spcPts val="0"/>
              </a:spcAft>
            </a:pPr>
            <a:r>
              <a:rPr lang="en-US" sz="1400" dirty="0">
                <a:solidFill>
                  <a:srgbClr val="000000"/>
                </a:solidFill>
                <a:latin typeface="Arial" panose="020B0604020202020204" pitchFamily="34" charset="0"/>
              </a:rPr>
              <a:t>11.5m inhabitants​</a:t>
            </a:r>
            <a:endParaRPr lang="en-US" sz="1400" dirty="0">
              <a:solidFill>
                <a:srgbClr val="000000"/>
              </a:solidFill>
              <a:latin typeface="Segoe UI" panose="020B0502040204020203" pitchFamily="34" charset="0"/>
            </a:endParaRPr>
          </a:p>
          <a:p>
            <a:pPr>
              <a:spcBef>
                <a:spcPts val="0"/>
              </a:spcBef>
              <a:spcAft>
                <a:spcPts val="0"/>
              </a:spcAft>
            </a:pPr>
            <a:r>
              <a:rPr lang="en-US" sz="1400" dirty="0">
                <a:solidFill>
                  <a:srgbClr val="000000"/>
                </a:solidFill>
                <a:latin typeface="Arial"/>
                <a:cs typeface="Arial"/>
              </a:rPr>
              <a:t>Official languages: Dutch, French, German​</a:t>
            </a:r>
          </a:p>
          <a:p>
            <a:pPr>
              <a:spcBef>
                <a:spcPts val="0"/>
              </a:spcBef>
              <a:spcAft>
                <a:spcPts val="0"/>
              </a:spcAft>
            </a:pPr>
            <a:r>
              <a:rPr lang="en-US" sz="1400" dirty="0">
                <a:solidFill>
                  <a:srgbClr val="000000"/>
                </a:solidFill>
                <a:latin typeface="Arial"/>
                <a:cs typeface="Arial"/>
              </a:rPr>
              <a:t>Acts as hub for many multinational companies</a:t>
            </a:r>
          </a:p>
        </p:txBody>
      </p:sp>
      <p:sp>
        <p:nvSpPr>
          <p:cNvPr id="9" name="Inhaltsplatzhalter 5">
            <a:extLst>
              <a:ext uri="{FF2B5EF4-FFF2-40B4-BE49-F238E27FC236}">
                <a16:creationId xmlns:a16="http://schemas.microsoft.com/office/drawing/2014/main" id="{1F5D5CEF-BE9D-47D9-B38E-A04C66A477B2}"/>
              </a:ext>
            </a:extLst>
          </p:cNvPr>
          <p:cNvSpPr txBox="1">
            <a:spLocks/>
          </p:cNvSpPr>
          <p:nvPr/>
        </p:nvSpPr>
        <p:spPr bwMode="auto">
          <a:xfrm>
            <a:off x="6818119" y="1435946"/>
            <a:ext cx="2977115" cy="12453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228600" indent="-228600"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cs typeface="+mn-cs"/>
              </a:defRPr>
            </a:lvl1pPr>
            <a:lvl2pPr marL="571500" indent="-228600" algn="l" rtl="0" eaLnBrk="1" fontAlgn="base" hangingPunct="1">
              <a:spcBef>
                <a:spcPts val="600"/>
              </a:spcBef>
              <a:spcAft>
                <a:spcPts val="1200"/>
              </a:spcAft>
              <a:buClr>
                <a:schemeClr val="tx1"/>
              </a:buClr>
              <a:buChar char="–"/>
              <a:defRPr sz="1800">
                <a:solidFill>
                  <a:schemeClr val="tx1"/>
                </a:solidFill>
                <a:latin typeface="+mn-lt"/>
                <a:ea typeface="+mn-ea"/>
              </a:defRPr>
            </a:lvl2pPr>
            <a:lvl3pPr marL="914400" indent="-228600" algn="l" rtl="0" eaLnBrk="1" fontAlgn="base" hangingPunct="1">
              <a:spcBef>
                <a:spcPts val="600"/>
              </a:spcBef>
              <a:spcAft>
                <a:spcPts val="1200"/>
              </a:spcAft>
              <a:buClr>
                <a:schemeClr val="tx1"/>
              </a:buClr>
              <a:buChar char="•"/>
              <a:defRPr sz="1800">
                <a:solidFill>
                  <a:schemeClr val="tx1"/>
                </a:solidFill>
                <a:latin typeface="+mn-lt"/>
                <a:ea typeface="+mn-ea"/>
              </a:defRPr>
            </a:lvl3pPr>
            <a:lvl4pPr marL="1254125" indent="-225425"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defRPr>
            </a:lvl4pPr>
            <a:lvl5pPr marL="1600200" indent="-231775" algn="l" rtl="0" eaLnBrk="1" fontAlgn="base" hangingPunct="1">
              <a:spcBef>
                <a:spcPts val="600"/>
              </a:spcBef>
              <a:spcAft>
                <a:spcPts val="1200"/>
              </a:spcAft>
              <a:buClr>
                <a:schemeClr val="tx1"/>
              </a:buClr>
              <a:buFont typeface="Arial" pitchFamily="34" charset="0"/>
              <a:buChar char="-"/>
              <a:defRPr sz="18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spcBef>
                <a:spcPts val="0"/>
              </a:spcBef>
              <a:spcAft>
                <a:spcPts val="600"/>
              </a:spcAft>
              <a:buNone/>
            </a:pPr>
            <a:r>
              <a:rPr lang="en-US" sz="1400" b="1" dirty="0">
                <a:solidFill>
                  <a:srgbClr val="000000"/>
                </a:solidFill>
                <a:latin typeface="Arial" panose="020B0604020202020204" pitchFamily="34" charset="0"/>
              </a:rPr>
              <a:t>Economic facts</a:t>
            </a:r>
            <a:r>
              <a:rPr lang="en-US" sz="1400" dirty="0">
                <a:solidFill>
                  <a:srgbClr val="000000"/>
                </a:solidFill>
                <a:latin typeface="Arial" panose="020B0604020202020204" pitchFamily="34" charset="0"/>
              </a:rPr>
              <a:t>​</a:t>
            </a:r>
            <a:endParaRPr lang="en-US" sz="1400" dirty="0">
              <a:solidFill>
                <a:srgbClr val="000000"/>
              </a:solidFill>
              <a:latin typeface="Segoe UI" panose="020B0502040204020203" pitchFamily="34" charset="0"/>
            </a:endParaRPr>
          </a:p>
          <a:p>
            <a:pPr>
              <a:spcBef>
                <a:spcPts val="0"/>
              </a:spcBef>
              <a:spcAft>
                <a:spcPts val="0"/>
              </a:spcAft>
            </a:pPr>
            <a:r>
              <a:rPr lang="en-US" sz="1400" dirty="0">
                <a:solidFill>
                  <a:srgbClr val="000000"/>
                </a:solidFill>
                <a:latin typeface="Arial" panose="020B0604020202020204" pitchFamily="34" charset="0"/>
              </a:rPr>
              <a:t>GDP: 450 billion EUR ​</a:t>
            </a:r>
            <a:endParaRPr lang="en-US" sz="1400" dirty="0">
              <a:solidFill>
                <a:srgbClr val="000000"/>
              </a:solidFill>
              <a:latin typeface="Segoe UI" panose="020B0502040204020203" pitchFamily="34" charset="0"/>
            </a:endParaRPr>
          </a:p>
          <a:p>
            <a:pPr>
              <a:spcBef>
                <a:spcPts val="0"/>
              </a:spcBef>
              <a:spcAft>
                <a:spcPts val="0"/>
              </a:spcAft>
            </a:pPr>
            <a:r>
              <a:rPr lang="en-US" sz="1400" dirty="0">
                <a:solidFill>
                  <a:srgbClr val="000000"/>
                </a:solidFill>
                <a:latin typeface="Arial" panose="020B0604020202020204" pitchFamily="34" charset="0"/>
              </a:rPr>
              <a:t>Growth rate (2019): 1.4%​</a:t>
            </a:r>
            <a:endParaRPr lang="en-US" sz="1400" dirty="0">
              <a:solidFill>
                <a:srgbClr val="000000"/>
              </a:solidFill>
              <a:latin typeface="Segoe UI" panose="020B0502040204020203" pitchFamily="34" charset="0"/>
            </a:endParaRPr>
          </a:p>
          <a:p>
            <a:pPr>
              <a:spcBef>
                <a:spcPts val="0"/>
              </a:spcBef>
              <a:spcAft>
                <a:spcPts val="0"/>
              </a:spcAft>
            </a:pPr>
            <a:r>
              <a:rPr lang="en-US" sz="1400" dirty="0">
                <a:solidFill>
                  <a:srgbClr val="000000"/>
                </a:solidFill>
                <a:latin typeface="Arial" panose="020B0604020202020204" pitchFamily="34" charset="0"/>
              </a:rPr>
              <a:t>Inflation rate (2019): 1.2%​</a:t>
            </a:r>
            <a:r>
              <a:rPr lang="en-US" sz="1400" dirty="0">
                <a:solidFill>
                  <a:srgbClr val="000000"/>
                </a:solidFill>
                <a:latin typeface="Arial"/>
                <a:cs typeface="Arial"/>
              </a:rPr>
              <a:t> </a:t>
            </a:r>
          </a:p>
          <a:p>
            <a:pPr>
              <a:spcBef>
                <a:spcPts val="0"/>
              </a:spcBef>
              <a:spcAft>
                <a:spcPts val="0"/>
              </a:spcAft>
            </a:pPr>
            <a:r>
              <a:rPr lang="en-US" sz="1400" dirty="0">
                <a:solidFill>
                  <a:srgbClr val="000000"/>
                </a:solidFill>
                <a:latin typeface="Arial"/>
                <a:cs typeface="Arial"/>
              </a:rPr>
              <a:t>115% debt to GDP ratio</a:t>
            </a:r>
            <a:endParaRPr lang="en-US" sz="1400" dirty="0">
              <a:ea typeface="+mn-lt"/>
              <a:cs typeface="+mn-lt"/>
            </a:endParaRPr>
          </a:p>
          <a:p>
            <a:pPr>
              <a:spcBef>
                <a:spcPts val="0"/>
              </a:spcBef>
              <a:spcAft>
                <a:spcPts val="0"/>
              </a:spcAft>
            </a:pPr>
            <a:r>
              <a:rPr lang="en-US" sz="1400" dirty="0">
                <a:solidFill>
                  <a:srgbClr val="000000"/>
                </a:solidFill>
                <a:latin typeface="Arial"/>
                <a:cs typeface="Arial"/>
              </a:rPr>
              <a:t>Long-term interest rate: -0.4%</a:t>
            </a:r>
          </a:p>
        </p:txBody>
      </p:sp>
      <p:pic>
        <p:nvPicPr>
          <p:cNvPr id="14" name="Picture 2" descr="C:\Users\wkeeris1\Pictures\1396.jpg">
            <a:extLst>
              <a:ext uri="{FF2B5EF4-FFF2-40B4-BE49-F238E27FC236}">
                <a16:creationId xmlns:a16="http://schemas.microsoft.com/office/drawing/2014/main" id="{4DCE557F-6D53-4029-AAC2-B5497F0907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418735" y="164750"/>
            <a:ext cx="991965" cy="6607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B60313B-EE21-4755-9201-36E2FA778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2518" y="2011843"/>
            <a:ext cx="4543427" cy="3960703"/>
          </a:xfrm>
          <a:prstGeom prst="rect">
            <a:avLst/>
          </a:prstGeom>
        </p:spPr>
      </p:pic>
      <p:sp>
        <p:nvSpPr>
          <p:cNvPr id="10" name="Right Arrow 4">
            <a:hlinkClick r:id="" action="ppaction://hlinkshowjump?jump=nextslide"/>
            <a:extLst>
              <a:ext uri="{FF2B5EF4-FFF2-40B4-BE49-F238E27FC236}">
                <a16:creationId xmlns:a16="http://schemas.microsoft.com/office/drawing/2014/main" id="{14E352D9-A0E0-47CD-B5EF-8B911CEED88C}"/>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1" name="Right Arrow 5">
            <a:hlinkClick r:id="" action="ppaction://hlinkshowjump?jump=previousslide"/>
            <a:extLst>
              <a:ext uri="{FF2B5EF4-FFF2-40B4-BE49-F238E27FC236}">
                <a16:creationId xmlns:a16="http://schemas.microsoft.com/office/drawing/2014/main" id="{A533E23A-0A85-4AEC-8E75-E0A09ED89417}"/>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2" name="Inhaltsplatzhalter 5">
            <a:extLst>
              <a:ext uri="{FF2B5EF4-FFF2-40B4-BE49-F238E27FC236}">
                <a16:creationId xmlns:a16="http://schemas.microsoft.com/office/drawing/2014/main" id="{DFB53945-004D-4BE9-971A-D0B6FFBCF430}"/>
              </a:ext>
            </a:extLst>
          </p:cNvPr>
          <p:cNvSpPr txBox="1">
            <a:spLocks/>
          </p:cNvSpPr>
          <p:nvPr/>
        </p:nvSpPr>
        <p:spPr bwMode="auto">
          <a:xfrm>
            <a:off x="495300" y="4530835"/>
            <a:ext cx="3911638" cy="1245324"/>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228600" indent="-228600"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cs typeface="+mn-cs"/>
              </a:defRPr>
            </a:lvl1pPr>
            <a:lvl2pPr marL="571500" indent="-228600" algn="l" rtl="0" eaLnBrk="1" fontAlgn="base" hangingPunct="1">
              <a:spcBef>
                <a:spcPts val="600"/>
              </a:spcBef>
              <a:spcAft>
                <a:spcPts val="1200"/>
              </a:spcAft>
              <a:buClr>
                <a:schemeClr val="tx1"/>
              </a:buClr>
              <a:buChar char="–"/>
              <a:defRPr sz="1800">
                <a:solidFill>
                  <a:schemeClr val="tx1"/>
                </a:solidFill>
                <a:latin typeface="+mn-lt"/>
                <a:ea typeface="+mn-ea"/>
              </a:defRPr>
            </a:lvl2pPr>
            <a:lvl3pPr marL="914400" indent="-228600" algn="l" rtl="0" eaLnBrk="1" fontAlgn="base" hangingPunct="1">
              <a:spcBef>
                <a:spcPts val="600"/>
              </a:spcBef>
              <a:spcAft>
                <a:spcPts val="1200"/>
              </a:spcAft>
              <a:buClr>
                <a:schemeClr val="tx1"/>
              </a:buClr>
              <a:buChar char="•"/>
              <a:defRPr sz="1800">
                <a:solidFill>
                  <a:schemeClr val="tx1"/>
                </a:solidFill>
                <a:latin typeface="+mn-lt"/>
                <a:ea typeface="+mn-ea"/>
              </a:defRPr>
            </a:lvl3pPr>
            <a:lvl4pPr marL="1254125" indent="-225425"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defRPr>
            </a:lvl4pPr>
            <a:lvl5pPr marL="1600200" indent="-231775" algn="l" rtl="0" eaLnBrk="1" fontAlgn="base" hangingPunct="1">
              <a:spcBef>
                <a:spcPts val="600"/>
              </a:spcBef>
              <a:spcAft>
                <a:spcPts val="1200"/>
              </a:spcAft>
              <a:buClr>
                <a:schemeClr val="tx1"/>
              </a:buClr>
              <a:buFont typeface="Arial" pitchFamily="34" charset="0"/>
              <a:buChar char="-"/>
              <a:defRPr sz="18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spcBef>
                <a:spcPts val="0"/>
              </a:spcBef>
              <a:spcAft>
                <a:spcPts val="600"/>
              </a:spcAft>
              <a:buNone/>
            </a:pPr>
            <a:r>
              <a:rPr lang="en-US" sz="1400" b="1" dirty="0">
                <a:solidFill>
                  <a:srgbClr val="000000"/>
                </a:solidFill>
                <a:latin typeface="Arial" panose="020B0604020202020204" pitchFamily="34" charset="0"/>
              </a:rPr>
              <a:t>Work-force related facts</a:t>
            </a:r>
            <a:r>
              <a:rPr lang="en-US" sz="1400" dirty="0">
                <a:solidFill>
                  <a:srgbClr val="000000"/>
                </a:solidFill>
                <a:latin typeface="Arial" panose="020B0604020202020204" pitchFamily="34" charset="0"/>
              </a:rPr>
              <a:t>​</a:t>
            </a:r>
            <a:endParaRPr lang="en-US" sz="1400" dirty="0">
              <a:solidFill>
                <a:srgbClr val="000000"/>
              </a:solidFill>
              <a:latin typeface="Segoe UI" panose="020B0502040204020203" pitchFamily="34" charset="0"/>
            </a:endParaRPr>
          </a:p>
          <a:p>
            <a:pPr>
              <a:spcBef>
                <a:spcPts val="0"/>
              </a:spcBef>
              <a:spcAft>
                <a:spcPts val="0"/>
              </a:spcAft>
            </a:pPr>
            <a:r>
              <a:rPr lang="en-US" sz="1400" dirty="0">
                <a:solidFill>
                  <a:srgbClr val="000000"/>
                </a:solidFill>
                <a:latin typeface="Arial"/>
                <a:cs typeface="Arial"/>
              </a:rPr>
              <a:t>Labor code based on numerous individual labor and employment laws</a:t>
            </a:r>
          </a:p>
          <a:p>
            <a:pPr>
              <a:spcBef>
                <a:spcPts val="0"/>
              </a:spcBef>
              <a:spcAft>
                <a:spcPts val="0"/>
              </a:spcAft>
            </a:pPr>
            <a:r>
              <a:rPr lang="en-US" sz="1400" dirty="0">
                <a:solidFill>
                  <a:srgbClr val="000000"/>
                </a:solidFill>
                <a:latin typeface="Arial"/>
                <a:cs typeface="Arial"/>
              </a:rPr>
              <a:t>Multiple level collective bargaining agreements</a:t>
            </a:r>
          </a:p>
          <a:p>
            <a:pPr>
              <a:spcBef>
                <a:spcPts val="0"/>
              </a:spcBef>
              <a:spcAft>
                <a:spcPts val="0"/>
              </a:spcAft>
            </a:pPr>
            <a:r>
              <a:rPr lang="en-US" sz="1400" dirty="0">
                <a:solidFill>
                  <a:srgbClr val="000000"/>
                </a:solidFill>
                <a:latin typeface="Arial"/>
                <a:cs typeface="Arial"/>
              </a:rPr>
              <a:t>Distinction between white-collar and blue-collar employees</a:t>
            </a:r>
            <a:endParaRPr lang="en-US" dirty="0"/>
          </a:p>
          <a:p>
            <a:pPr>
              <a:spcBef>
                <a:spcPts val="0"/>
              </a:spcBef>
              <a:spcAft>
                <a:spcPts val="0"/>
              </a:spcAft>
            </a:pPr>
            <a:r>
              <a:rPr lang="en-US" sz="1400" dirty="0">
                <a:solidFill>
                  <a:srgbClr val="000000"/>
                </a:solidFill>
                <a:latin typeface="Arial"/>
                <a:cs typeface="Arial"/>
              </a:rPr>
              <a:t>5.4% unemployment rate (overall) </a:t>
            </a:r>
          </a:p>
        </p:txBody>
      </p:sp>
    </p:spTree>
    <p:extLst>
      <p:ext uri="{BB962C8B-B14F-4D97-AF65-F5344CB8AC3E}">
        <p14:creationId xmlns:p14="http://schemas.microsoft.com/office/powerpoint/2010/main" val="506524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EE7FED-8F9B-4B3D-B891-C841708283B7}"/>
              </a:ext>
            </a:extLst>
          </p:cNvPr>
          <p:cNvSpPr>
            <a:spLocks noGrp="1"/>
          </p:cNvSpPr>
          <p:nvPr>
            <p:ph type="title"/>
          </p:nvPr>
        </p:nvSpPr>
        <p:spPr/>
        <p:txBody>
          <a:bodyPr/>
          <a:lstStyle/>
          <a:p>
            <a:r>
              <a:rPr lang="en-US" dirty="0"/>
              <a:t>Retirement landscape in Belgium</a:t>
            </a:r>
            <a:endParaRPr lang="de-DE" dirty="0"/>
          </a:p>
        </p:txBody>
      </p:sp>
      <p:pic>
        <p:nvPicPr>
          <p:cNvPr id="14" name="Picture 2" descr="C:\Users\wkeeris1\Pictures\1396.jpg">
            <a:extLst>
              <a:ext uri="{FF2B5EF4-FFF2-40B4-BE49-F238E27FC236}">
                <a16:creationId xmlns:a16="http://schemas.microsoft.com/office/drawing/2014/main" id="{4DCE557F-6D53-4029-AAC2-B5497F0907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418735" y="164750"/>
            <a:ext cx="991965" cy="6607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B60313B-EE21-4755-9201-36E2FA778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81" y="2314898"/>
            <a:ext cx="4543427" cy="3960703"/>
          </a:xfrm>
          <a:prstGeom prst="rect">
            <a:avLst/>
          </a:prstGeom>
        </p:spPr>
      </p:pic>
      <p:sp>
        <p:nvSpPr>
          <p:cNvPr id="11" name="Inhaltsplatzhalter 5">
            <a:extLst>
              <a:ext uri="{FF2B5EF4-FFF2-40B4-BE49-F238E27FC236}">
                <a16:creationId xmlns:a16="http://schemas.microsoft.com/office/drawing/2014/main" id="{D0BBA06F-D0B8-4660-BCF9-82FEFBC5F728}"/>
              </a:ext>
            </a:extLst>
          </p:cNvPr>
          <p:cNvSpPr txBox="1">
            <a:spLocks/>
          </p:cNvSpPr>
          <p:nvPr/>
        </p:nvSpPr>
        <p:spPr bwMode="auto">
          <a:xfrm>
            <a:off x="510668" y="1080000"/>
            <a:ext cx="5054613" cy="1202869"/>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228600" indent="-228600"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cs typeface="+mn-cs"/>
              </a:defRPr>
            </a:lvl1pPr>
            <a:lvl2pPr marL="571500" indent="-228600" algn="l" rtl="0" eaLnBrk="1" fontAlgn="base" hangingPunct="1">
              <a:spcBef>
                <a:spcPts val="600"/>
              </a:spcBef>
              <a:spcAft>
                <a:spcPts val="1200"/>
              </a:spcAft>
              <a:buClr>
                <a:schemeClr val="tx1"/>
              </a:buClr>
              <a:buChar char="–"/>
              <a:defRPr sz="1800">
                <a:solidFill>
                  <a:schemeClr val="tx1"/>
                </a:solidFill>
                <a:latin typeface="+mn-lt"/>
                <a:ea typeface="+mn-ea"/>
              </a:defRPr>
            </a:lvl2pPr>
            <a:lvl3pPr marL="914400" indent="-228600" algn="l" rtl="0" eaLnBrk="1" fontAlgn="base" hangingPunct="1">
              <a:spcBef>
                <a:spcPts val="600"/>
              </a:spcBef>
              <a:spcAft>
                <a:spcPts val="1200"/>
              </a:spcAft>
              <a:buClr>
                <a:schemeClr val="tx1"/>
              </a:buClr>
              <a:buChar char="•"/>
              <a:defRPr sz="1800">
                <a:solidFill>
                  <a:schemeClr val="tx1"/>
                </a:solidFill>
                <a:latin typeface="+mn-lt"/>
                <a:ea typeface="+mn-ea"/>
              </a:defRPr>
            </a:lvl3pPr>
            <a:lvl4pPr marL="1254125" indent="-225425"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defRPr>
            </a:lvl4pPr>
            <a:lvl5pPr marL="1600200" indent="-231775" algn="l" rtl="0" eaLnBrk="1" fontAlgn="base" hangingPunct="1">
              <a:spcBef>
                <a:spcPts val="600"/>
              </a:spcBef>
              <a:spcAft>
                <a:spcPts val="1200"/>
              </a:spcAft>
              <a:buClr>
                <a:schemeClr val="tx1"/>
              </a:buClr>
              <a:buFont typeface="Arial" pitchFamily="34" charset="0"/>
              <a:buChar char="-"/>
              <a:defRPr sz="18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eaLnBrk="0" hangingPunct="0">
              <a:spcBef>
                <a:spcPct val="0"/>
              </a:spcBef>
              <a:spcAft>
                <a:spcPts val="600"/>
              </a:spcAft>
              <a:buClrTx/>
              <a:buFontTx/>
              <a:buNone/>
              <a:defRPr/>
            </a:pPr>
            <a:r>
              <a:rPr lang="en-US" sz="1400" b="1" dirty="0">
                <a:solidFill>
                  <a:srgbClr val="000000"/>
                </a:solidFill>
                <a:latin typeface="Arial" charset="0"/>
                <a:ea typeface="ＭＳ Ｐゴシック" pitchFamily="108" charset="-128"/>
              </a:rPr>
              <a:t>Statutory pensions</a:t>
            </a:r>
            <a:endParaRPr lang="en-US" sz="1400" dirty="0">
              <a:solidFill>
                <a:srgbClr val="000000"/>
              </a:solidFill>
              <a:latin typeface="Arial" charset="0"/>
              <a:ea typeface="ＭＳ Ｐゴシック" pitchFamily="108" charset="-128"/>
            </a:endParaRPr>
          </a:p>
          <a:p>
            <a:pPr eaLnBrk="0" hangingPunct="0">
              <a:spcBef>
                <a:spcPct val="0"/>
              </a:spcBef>
              <a:spcAft>
                <a:spcPct val="0"/>
              </a:spcAft>
              <a:buClrTx/>
              <a:defRPr/>
            </a:pPr>
            <a:r>
              <a:rPr lang="en-US" sz="1400" dirty="0">
                <a:solidFill>
                  <a:srgbClr val="000000"/>
                </a:solidFill>
                <a:latin typeface="Arial" charset="0"/>
                <a:ea typeface="ＭＳ Ｐゴシック" pitchFamily="108" charset="-128"/>
              </a:rPr>
              <a:t>Retirement age: 65 (now) </a:t>
            </a:r>
            <a:r>
              <a:rPr lang="en-US" sz="1400" dirty="0">
                <a:solidFill>
                  <a:srgbClr val="000000"/>
                </a:solidFill>
                <a:latin typeface="Arial" charset="0"/>
                <a:ea typeface="ＭＳ Ｐゴシック" pitchFamily="108" charset="-128"/>
                <a:sym typeface="Wingdings" panose="05000000000000000000" pitchFamily="2" charset="2"/>
              </a:rPr>
              <a:t> 66 (2025)  67 (2030)</a:t>
            </a:r>
            <a:endParaRPr lang="en-US" sz="1400" dirty="0">
              <a:solidFill>
                <a:srgbClr val="000000"/>
              </a:solidFill>
              <a:latin typeface="Arial" charset="0"/>
              <a:ea typeface="ＭＳ Ｐゴシック" pitchFamily="108" charset="-128"/>
            </a:endParaRPr>
          </a:p>
          <a:p>
            <a:pPr eaLnBrk="0" hangingPunct="0">
              <a:spcBef>
                <a:spcPct val="0"/>
              </a:spcBef>
              <a:spcAft>
                <a:spcPct val="0"/>
              </a:spcAft>
              <a:buClrTx/>
              <a:defRPr/>
            </a:pPr>
            <a:r>
              <a:rPr lang="en-US" sz="1400" dirty="0">
                <a:solidFill>
                  <a:srgbClr val="000000"/>
                </a:solidFill>
                <a:latin typeface="Arial" charset="0"/>
                <a:ea typeface="ＭＳ Ｐゴシック" pitchFamily="108" charset="-128"/>
              </a:rPr>
              <a:t>Benefit is life-long annuity plus survivor’s pension</a:t>
            </a:r>
          </a:p>
          <a:p>
            <a:pPr eaLnBrk="0" hangingPunct="0">
              <a:spcBef>
                <a:spcPct val="0"/>
              </a:spcBef>
              <a:spcAft>
                <a:spcPct val="0"/>
              </a:spcAft>
              <a:buClrTx/>
              <a:defRPr/>
            </a:pPr>
            <a:r>
              <a:rPr lang="en-US" sz="1400" dirty="0">
                <a:solidFill>
                  <a:srgbClr val="000000"/>
                </a:solidFill>
                <a:latin typeface="Arial" charset="0"/>
                <a:ea typeface="ＭＳ Ｐゴシック" pitchFamily="108" charset="-128"/>
              </a:rPr>
              <a:t>Net replacement ratio: 48% – 70% (high/low earners)</a:t>
            </a:r>
          </a:p>
          <a:p>
            <a:pPr eaLnBrk="0" hangingPunct="0">
              <a:spcBef>
                <a:spcPct val="0"/>
              </a:spcBef>
              <a:spcAft>
                <a:spcPct val="0"/>
              </a:spcAft>
              <a:buClrTx/>
              <a:defRPr/>
            </a:pPr>
            <a:r>
              <a:rPr lang="en-US" sz="1400" dirty="0">
                <a:solidFill>
                  <a:srgbClr val="000000"/>
                </a:solidFill>
                <a:latin typeface="Arial" charset="0"/>
                <a:ea typeface="ＭＳ Ｐゴシック" pitchFamily="108" charset="-128"/>
              </a:rPr>
              <a:t>Contributions: 8.66% / 7.5% (employers/employees); no cap</a:t>
            </a:r>
            <a:endParaRPr lang="en-US" sz="1200" dirty="0">
              <a:solidFill>
                <a:srgbClr val="000000"/>
              </a:solidFill>
              <a:latin typeface="Arial" charset="0"/>
              <a:ea typeface="ＭＳ Ｐゴシック" pitchFamily="108" charset="-128"/>
            </a:endParaRPr>
          </a:p>
        </p:txBody>
      </p:sp>
      <mc:AlternateContent xmlns:mc="http://schemas.openxmlformats.org/markup-compatibility/2006" xmlns:cx1="http://schemas.microsoft.com/office/drawing/2015/9/8/chartex">
        <mc:Choice Requires="cx1">
          <p:graphicFrame>
            <p:nvGraphicFramePr>
              <p:cNvPr id="12" name="Chart 14">
                <a:extLst>
                  <a:ext uri="{FF2B5EF4-FFF2-40B4-BE49-F238E27FC236}">
                    <a16:creationId xmlns:a16="http://schemas.microsoft.com/office/drawing/2014/main" id="{3E7724E5-898D-4604-A4A5-F4B9E6DB6668}"/>
                  </a:ext>
                </a:extLst>
              </p:cNvPr>
              <p:cNvGraphicFramePr/>
              <p:nvPr>
                <p:extLst>
                  <p:ext uri="{D42A27DB-BD31-4B8C-83A1-F6EECF244321}">
                    <p14:modId xmlns:p14="http://schemas.microsoft.com/office/powerpoint/2010/main" val="3549923848"/>
                  </p:ext>
                </p:extLst>
              </p:nvPr>
            </p:nvGraphicFramePr>
            <p:xfrm>
              <a:off x="5408341" y="3568152"/>
              <a:ext cx="3808323" cy="2662845"/>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2" name="Chart 14">
                <a:extLst>
                  <a:ext uri="{FF2B5EF4-FFF2-40B4-BE49-F238E27FC236}">
                    <a16:creationId xmlns:a16="http://schemas.microsoft.com/office/drawing/2014/main" id="{3E7724E5-898D-4604-A4A5-F4B9E6DB6668}"/>
                  </a:ext>
                </a:extLst>
              </p:cNvPr>
              <p:cNvPicPr>
                <a:picLocks noGrp="1" noRot="1" noChangeAspect="1" noMove="1" noResize="1" noEditPoints="1" noAdjustHandles="1" noChangeArrowheads="1" noChangeShapeType="1"/>
              </p:cNvPicPr>
              <p:nvPr/>
            </p:nvPicPr>
            <p:blipFill>
              <a:blip r:embed="rId5"/>
              <a:stretch>
                <a:fillRect/>
              </a:stretch>
            </p:blipFill>
            <p:spPr>
              <a:xfrm>
                <a:off x="5408341" y="3568152"/>
                <a:ext cx="3808323" cy="2662845"/>
              </a:xfrm>
              <a:prstGeom prst="rect">
                <a:avLst/>
              </a:prstGeom>
            </p:spPr>
          </p:pic>
        </mc:Fallback>
      </mc:AlternateContent>
      <p:sp>
        <p:nvSpPr>
          <p:cNvPr id="13" name="Textfeld 12">
            <a:extLst>
              <a:ext uri="{FF2B5EF4-FFF2-40B4-BE49-F238E27FC236}">
                <a16:creationId xmlns:a16="http://schemas.microsoft.com/office/drawing/2014/main" id="{212210B3-4F5F-40F6-8EE8-226A94A4846D}"/>
              </a:ext>
            </a:extLst>
          </p:cNvPr>
          <p:cNvSpPr txBox="1"/>
          <p:nvPr/>
        </p:nvSpPr>
        <p:spPr>
          <a:xfrm>
            <a:off x="5684333" y="5849700"/>
            <a:ext cx="757241" cy="261610"/>
          </a:xfrm>
          <a:prstGeom prst="rect">
            <a:avLst/>
          </a:prstGeom>
          <a:noFill/>
        </p:spPr>
        <p:txBody>
          <a:bodyPr wrap="square" rtlCol="0">
            <a:spAutoFit/>
          </a:bodyPr>
          <a:lstStyle/>
          <a:p>
            <a:r>
              <a:rPr lang="de-DE" sz="1050" dirty="0">
                <a:solidFill>
                  <a:srgbClr val="645D3C"/>
                </a:solidFill>
              </a:rPr>
              <a:t>N = 250</a:t>
            </a:r>
          </a:p>
        </p:txBody>
      </p:sp>
      <p:sp>
        <p:nvSpPr>
          <p:cNvPr id="15" name="Textfeld 14">
            <a:extLst>
              <a:ext uri="{FF2B5EF4-FFF2-40B4-BE49-F238E27FC236}">
                <a16:creationId xmlns:a16="http://schemas.microsoft.com/office/drawing/2014/main" id="{1456620C-2F00-4360-8BA8-3DCF617E47A2}"/>
              </a:ext>
            </a:extLst>
          </p:cNvPr>
          <p:cNvSpPr txBox="1"/>
          <p:nvPr/>
        </p:nvSpPr>
        <p:spPr>
          <a:xfrm>
            <a:off x="7655940" y="5849700"/>
            <a:ext cx="346358" cy="276999"/>
          </a:xfrm>
          <a:prstGeom prst="rect">
            <a:avLst/>
          </a:prstGeom>
          <a:noFill/>
        </p:spPr>
        <p:txBody>
          <a:bodyPr wrap="square" rtlCol="0">
            <a:spAutoFit/>
          </a:bodyPr>
          <a:lstStyle/>
          <a:p>
            <a:r>
              <a:rPr lang="de-DE" sz="1200" dirty="0">
                <a:solidFill>
                  <a:srgbClr val="645D3C"/>
                </a:solidFill>
              </a:rPr>
              <a:t>*</a:t>
            </a:r>
          </a:p>
        </p:txBody>
      </p:sp>
      <p:sp>
        <p:nvSpPr>
          <p:cNvPr id="16" name="Textfeld 15">
            <a:extLst>
              <a:ext uri="{FF2B5EF4-FFF2-40B4-BE49-F238E27FC236}">
                <a16:creationId xmlns:a16="http://schemas.microsoft.com/office/drawing/2014/main" id="{F663A73B-19C2-41B0-883F-83B3AA52536B}"/>
              </a:ext>
            </a:extLst>
          </p:cNvPr>
          <p:cNvSpPr txBox="1"/>
          <p:nvPr/>
        </p:nvSpPr>
        <p:spPr>
          <a:xfrm>
            <a:off x="5942220" y="3654267"/>
            <a:ext cx="2972497" cy="307777"/>
          </a:xfrm>
          <a:prstGeom prst="rect">
            <a:avLst/>
          </a:prstGeom>
          <a:noFill/>
        </p:spPr>
        <p:txBody>
          <a:bodyPr wrap="square" rtlCol="0">
            <a:spAutoFit/>
          </a:bodyPr>
          <a:lstStyle/>
          <a:p>
            <a:pPr algn="ctr"/>
            <a:r>
              <a:rPr lang="en-US" sz="1400" dirty="0"/>
              <a:t>Prevalence of plan types</a:t>
            </a:r>
          </a:p>
        </p:txBody>
      </p:sp>
      <p:sp>
        <p:nvSpPr>
          <p:cNvPr id="17" name="Textfeld 16">
            <a:extLst>
              <a:ext uri="{FF2B5EF4-FFF2-40B4-BE49-F238E27FC236}">
                <a16:creationId xmlns:a16="http://schemas.microsoft.com/office/drawing/2014/main" id="{EE77781D-5B62-45F0-ACA9-5E5D2B2473B5}"/>
              </a:ext>
            </a:extLst>
          </p:cNvPr>
          <p:cNvSpPr txBox="1"/>
          <p:nvPr/>
        </p:nvSpPr>
        <p:spPr>
          <a:xfrm>
            <a:off x="6922406" y="6126699"/>
            <a:ext cx="1467068" cy="230832"/>
          </a:xfrm>
          <a:prstGeom prst="rect">
            <a:avLst/>
          </a:prstGeom>
          <a:noFill/>
        </p:spPr>
        <p:txBody>
          <a:bodyPr wrap="none" rtlCol="0">
            <a:spAutoFit/>
          </a:bodyPr>
          <a:lstStyle/>
          <a:p>
            <a:r>
              <a:rPr lang="en-US" sz="900" dirty="0">
                <a:solidFill>
                  <a:srgbClr val="645D3C"/>
                </a:solidFill>
              </a:rPr>
              <a:t>* DC plan with guarantee</a:t>
            </a:r>
          </a:p>
        </p:txBody>
      </p:sp>
      <p:graphicFrame>
        <p:nvGraphicFramePr>
          <p:cNvPr id="19" name="Content Placeholder 5">
            <a:extLst>
              <a:ext uri="{FF2B5EF4-FFF2-40B4-BE49-F238E27FC236}">
                <a16:creationId xmlns:a16="http://schemas.microsoft.com/office/drawing/2014/main" id="{4FB4946B-5263-4BF4-88EF-8B6D993ED176}"/>
              </a:ext>
            </a:extLst>
          </p:cNvPr>
          <p:cNvGraphicFramePr>
            <a:graphicFrameLocks/>
          </p:cNvGraphicFramePr>
          <p:nvPr>
            <p:extLst>
              <p:ext uri="{D42A27DB-BD31-4B8C-83A1-F6EECF244321}">
                <p14:modId xmlns:p14="http://schemas.microsoft.com/office/powerpoint/2010/main" val="510822148"/>
              </p:ext>
            </p:extLst>
          </p:nvPr>
        </p:nvGraphicFramePr>
        <p:xfrm>
          <a:off x="5630080" y="1914479"/>
          <a:ext cx="3586584" cy="1555847"/>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feld 1">
            <a:extLst>
              <a:ext uri="{FF2B5EF4-FFF2-40B4-BE49-F238E27FC236}">
                <a16:creationId xmlns:a16="http://schemas.microsoft.com/office/drawing/2014/main" id="{EB7465EC-DAAA-4E72-BE7D-127C3B0703DF}"/>
              </a:ext>
            </a:extLst>
          </p:cNvPr>
          <p:cNvSpPr txBox="1"/>
          <p:nvPr/>
        </p:nvSpPr>
        <p:spPr>
          <a:xfrm>
            <a:off x="6855302" y="1757091"/>
            <a:ext cx="914400" cy="27115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dirty="0"/>
              <a:t>EUR </a:t>
            </a:r>
            <a:r>
              <a:rPr lang="en-US" sz="1200" dirty="0"/>
              <a:t>billion</a:t>
            </a:r>
          </a:p>
        </p:txBody>
      </p:sp>
      <p:sp>
        <p:nvSpPr>
          <p:cNvPr id="21" name="Inhaltsplatzhalter 5">
            <a:extLst>
              <a:ext uri="{FF2B5EF4-FFF2-40B4-BE49-F238E27FC236}">
                <a16:creationId xmlns:a16="http://schemas.microsoft.com/office/drawing/2014/main" id="{05140E19-3C03-4C99-9301-84EE3B3DFB5B}"/>
              </a:ext>
            </a:extLst>
          </p:cNvPr>
          <p:cNvSpPr txBox="1">
            <a:spLocks/>
          </p:cNvSpPr>
          <p:nvPr/>
        </p:nvSpPr>
        <p:spPr bwMode="auto">
          <a:xfrm>
            <a:off x="5565281" y="1080000"/>
            <a:ext cx="4181319" cy="52070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228600" indent="-228600"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cs typeface="+mn-cs"/>
              </a:defRPr>
            </a:lvl1pPr>
            <a:lvl2pPr marL="571500" indent="-228600" algn="l" rtl="0" eaLnBrk="1" fontAlgn="base" hangingPunct="1">
              <a:spcBef>
                <a:spcPts val="600"/>
              </a:spcBef>
              <a:spcAft>
                <a:spcPts val="1200"/>
              </a:spcAft>
              <a:buClr>
                <a:schemeClr val="tx1"/>
              </a:buClr>
              <a:buChar char="–"/>
              <a:defRPr sz="1800">
                <a:solidFill>
                  <a:schemeClr val="tx1"/>
                </a:solidFill>
                <a:latin typeface="+mn-lt"/>
                <a:ea typeface="+mn-ea"/>
              </a:defRPr>
            </a:lvl2pPr>
            <a:lvl3pPr marL="914400" indent="-228600" algn="l" rtl="0" eaLnBrk="1" fontAlgn="base" hangingPunct="1">
              <a:spcBef>
                <a:spcPts val="600"/>
              </a:spcBef>
              <a:spcAft>
                <a:spcPts val="1200"/>
              </a:spcAft>
              <a:buClr>
                <a:schemeClr val="tx1"/>
              </a:buClr>
              <a:buChar char="•"/>
              <a:defRPr sz="1800">
                <a:solidFill>
                  <a:schemeClr val="tx1"/>
                </a:solidFill>
                <a:latin typeface="+mn-lt"/>
                <a:ea typeface="+mn-ea"/>
              </a:defRPr>
            </a:lvl3pPr>
            <a:lvl4pPr marL="1254125" indent="-225425" algn="l" rtl="0" eaLnBrk="1" fontAlgn="base" hangingPunct="1">
              <a:spcBef>
                <a:spcPts val="600"/>
              </a:spcBef>
              <a:spcAft>
                <a:spcPts val="1200"/>
              </a:spcAft>
              <a:buClr>
                <a:schemeClr val="tx1"/>
              </a:buClr>
              <a:buFont typeface="Wingdings" pitchFamily="2" charset="2"/>
              <a:buChar char=""/>
              <a:defRPr sz="1800">
                <a:solidFill>
                  <a:schemeClr val="tx1"/>
                </a:solidFill>
                <a:latin typeface="+mn-lt"/>
                <a:ea typeface="+mn-ea"/>
              </a:defRPr>
            </a:lvl4pPr>
            <a:lvl5pPr marL="1600200" indent="-231775" algn="l" rtl="0" eaLnBrk="1" fontAlgn="base" hangingPunct="1">
              <a:spcBef>
                <a:spcPts val="600"/>
              </a:spcBef>
              <a:spcAft>
                <a:spcPts val="1200"/>
              </a:spcAft>
              <a:buClr>
                <a:schemeClr val="tx1"/>
              </a:buClr>
              <a:buFont typeface="Arial" pitchFamily="34" charset="0"/>
              <a:buChar char="-"/>
              <a:defRPr sz="18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eaLnBrk="0" hangingPunct="0">
              <a:spcBef>
                <a:spcPct val="0"/>
              </a:spcBef>
              <a:spcAft>
                <a:spcPts val="600"/>
              </a:spcAft>
              <a:buClrTx/>
              <a:buFontTx/>
              <a:buNone/>
              <a:defRPr/>
            </a:pPr>
            <a:r>
              <a:rPr lang="en-US" sz="1400" b="1" dirty="0">
                <a:solidFill>
                  <a:srgbClr val="000000"/>
                </a:solidFill>
                <a:latin typeface="Arial" charset="0"/>
                <a:ea typeface="ＭＳ Ｐゴシック" pitchFamily="108" charset="-128"/>
              </a:rPr>
              <a:t>Occupational pensions</a:t>
            </a:r>
          </a:p>
          <a:p>
            <a:pPr eaLnBrk="0" hangingPunct="0">
              <a:spcBef>
                <a:spcPct val="0"/>
              </a:spcBef>
              <a:spcAft>
                <a:spcPct val="0"/>
              </a:spcAft>
              <a:buClrTx/>
              <a:defRPr/>
            </a:pPr>
            <a:r>
              <a:rPr lang="en-US" sz="1400" dirty="0">
                <a:solidFill>
                  <a:srgbClr val="000000"/>
                </a:solidFill>
                <a:latin typeface="Arial" charset="0"/>
                <a:ea typeface="ＭＳ Ｐゴシック" pitchFamily="108" charset="-128"/>
              </a:rPr>
              <a:t>Mainly in form of lump sum payment at retirement</a:t>
            </a:r>
            <a:endParaRPr lang="en-US" sz="1400" kern="1200" dirty="0">
              <a:solidFill>
                <a:srgbClr val="000000"/>
              </a:solidFill>
              <a:latin typeface="Arial" charset="0"/>
              <a:ea typeface="ＭＳ Ｐゴシック" pitchFamily="108" charset="-128"/>
            </a:endParaRPr>
          </a:p>
        </p:txBody>
      </p:sp>
      <p:sp>
        <p:nvSpPr>
          <p:cNvPr id="24" name="Right Arrow 4">
            <a:hlinkClick r:id="" action="ppaction://hlinkshowjump?jump=nextslide"/>
            <a:extLst>
              <a:ext uri="{FF2B5EF4-FFF2-40B4-BE49-F238E27FC236}">
                <a16:creationId xmlns:a16="http://schemas.microsoft.com/office/drawing/2014/main" id="{33C242CC-5750-4C79-9D96-16E6B91BBD28}"/>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25" name="Right Arrow 5">
            <a:hlinkClick r:id="" action="ppaction://hlinkshowjump?jump=previousslide"/>
            <a:extLst>
              <a:ext uri="{FF2B5EF4-FFF2-40B4-BE49-F238E27FC236}">
                <a16:creationId xmlns:a16="http://schemas.microsoft.com/office/drawing/2014/main" id="{1EF04890-3B68-467E-AB6D-16FF1EC2BC78}"/>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2006943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Legislative response to Covid-19 pandemic</a:t>
            </a:r>
          </a:p>
        </p:txBody>
      </p:sp>
      <p:sp>
        <p:nvSpPr>
          <p:cNvPr id="12" name="Subtitle 11">
            <a:extLst>
              <a:ext uri="{FF2B5EF4-FFF2-40B4-BE49-F238E27FC236}">
                <a16:creationId xmlns:a16="http://schemas.microsoft.com/office/drawing/2014/main" id="{B5E087C6-1F97-9340-B624-EA32BC51128C}"/>
              </a:ext>
            </a:extLst>
          </p:cNvPr>
          <p:cNvSpPr>
            <a:spLocks noGrp="1"/>
          </p:cNvSpPr>
          <p:nvPr>
            <p:ph type="subTitle" idx="1"/>
          </p:nvPr>
        </p:nvSpPr>
        <p:spPr/>
        <p:txBody>
          <a:bodyPr/>
          <a:lstStyle/>
          <a:p>
            <a:endParaRPr lang="en-US" dirty="0"/>
          </a:p>
        </p:txBody>
      </p:sp>
      <p:sp>
        <p:nvSpPr>
          <p:cNvPr id="13" name="Text Placeholder 12">
            <a:extLst>
              <a:ext uri="{FF2B5EF4-FFF2-40B4-BE49-F238E27FC236}">
                <a16:creationId xmlns:a16="http://schemas.microsoft.com/office/drawing/2014/main" id="{FEC9125C-9BE1-5B4E-8EA7-6B9F054D7D98}"/>
              </a:ext>
            </a:extLst>
          </p:cNvPr>
          <p:cNvSpPr>
            <a:spLocks noGrp="1"/>
          </p:cNvSpPr>
          <p:nvPr>
            <p:ph type="body" sz="quarter" idx="10"/>
          </p:nvPr>
        </p:nvSpPr>
        <p:spPr/>
        <p:txBody>
          <a:bodyPr/>
          <a:lstStyle/>
          <a:p>
            <a:endParaRPr lang="en-US" dirty="0"/>
          </a:p>
        </p:txBody>
      </p:sp>
      <p:sp>
        <p:nvSpPr>
          <p:cNvPr id="6" name="Right Arrow 4">
            <a:hlinkClick r:id="" action="ppaction://hlinkshowjump?jump=nextslide"/>
            <a:extLst>
              <a:ext uri="{FF2B5EF4-FFF2-40B4-BE49-F238E27FC236}">
                <a16:creationId xmlns:a16="http://schemas.microsoft.com/office/drawing/2014/main" id="{47E1AC5E-5B48-4334-96F0-2DEA3CB9C253}"/>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7" name="Right Arrow 5">
            <a:hlinkClick r:id="" action="ppaction://hlinkshowjump?jump=previousslide"/>
            <a:extLst>
              <a:ext uri="{FF2B5EF4-FFF2-40B4-BE49-F238E27FC236}">
                <a16:creationId xmlns:a16="http://schemas.microsoft.com/office/drawing/2014/main" id="{50DDF8AE-3BB2-443B-931E-6C23AA11E00A}"/>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0" name="Rechteck 9">
            <a:extLst>
              <a:ext uri="{FF2B5EF4-FFF2-40B4-BE49-F238E27FC236}">
                <a16:creationId xmlns:a16="http://schemas.microsoft.com/office/drawing/2014/main" id="{3414BCB6-142C-4673-8E47-FDBF72765AC7}"/>
              </a:ext>
            </a:extLst>
          </p:cNvPr>
          <p:cNvSpPr/>
          <p:nvPr/>
        </p:nvSpPr>
        <p:spPr>
          <a:xfrm>
            <a:off x="308321" y="6350362"/>
            <a:ext cx="4953000" cy="338554"/>
          </a:xfrm>
          <a:prstGeom prst="rect">
            <a:avLst/>
          </a:prstGeom>
        </p:spPr>
        <p:txBody>
          <a:bodyPr>
            <a:spAutoFit/>
          </a:bodyPr>
          <a:lstStyle/>
          <a:p>
            <a:pPr>
              <a:lnSpc>
                <a:spcPct val="100000"/>
              </a:lnSpc>
            </a:pPr>
            <a:r>
              <a:rPr lang="en-US" sz="800" dirty="0"/>
              <a:t>Aon’s International Retirement Webinars: Belgium</a:t>
            </a:r>
          </a:p>
          <a:p>
            <a:pPr>
              <a:lnSpc>
                <a:spcPct val="100000"/>
              </a:lnSpc>
            </a:pPr>
            <a:r>
              <a:rPr lang="en-US" sz="800" dirty="0"/>
              <a:t>December 2020.  © 2020 Aon. All rights reserved.</a:t>
            </a:r>
          </a:p>
        </p:txBody>
      </p:sp>
    </p:spTree>
    <p:extLst>
      <p:ext uri="{BB962C8B-B14F-4D97-AF65-F5344CB8AC3E}">
        <p14:creationId xmlns:p14="http://schemas.microsoft.com/office/powerpoint/2010/main" val="382333903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7A4F-9EAE-48B4-9988-9DC57FF55536}"/>
              </a:ext>
            </a:extLst>
          </p:cNvPr>
          <p:cNvSpPr>
            <a:spLocks noGrp="1"/>
          </p:cNvSpPr>
          <p:nvPr>
            <p:ph type="title"/>
          </p:nvPr>
        </p:nvSpPr>
        <p:spPr/>
        <p:txBody>
          <a:bodyPr/>
          <a:lstStyle/>
          <a:p>
            <a:r>
              <a:rPr lang="en-US" dirty="0"/>
              <a:t>Legislative changes to mitigate effects of temporary unemployment</a:t>
            </a:r>
          </a:p>
        </p:txBody>
      </p:sp>
      <p:sp>
        <p:nvSpPr>
          <p:cNvPr id="3" name="Content Placeholder 2">
            <a:extLst>
              <a:ext uri="{FF2B5EF4-FFF2-40B4-BE49-F238E27FC236}">
                <a16:creationId xmlns:a16="http://schemas.microsoft.com/office/drawing/2014/main" id="{B317DA29-5679-4F5A-AC00-18103F4239E3}"/>
              </a:ext>
            </a:extLst>
          </p:cNvPr>
          <p:cNvSpPr>
            <a:spLocks noGrp="1"/>
          </p:cNvSpPr>
          <p:nvPr>
            <p:ph sz="half" idx="1"/>
          </p:nvPr>
        </p:nvSpPr>
        <p:spPr/>
        <p:txBody>
          <a:bodyPr/>
          <a:lstStyle/>
          <a:p>
            <a:pPr marL="0" indent="0">
              <a:spcBef>
                <a:spcPts val="0"/>
              </a:spcBef>
              <a:spcAft>
                <a:spcPts val="600"/>
              </a:spcAft>
              <a:buNone/>
            </a:pPr>
            <a:endParaRPr lang="en-US" b="1" dirty="0"/>
          </a:p>
          <a:p>
            <a:pPr marL="0" indent="0">
              <a:spcBef>
                <a:spcPts val="0"/>
              </a:spcBef>
              <a:spcAft>
                <a:spcPts val="600"/>
              </a:spcAft>
              <a:buNone/>
            </a:pPr>
            <a:endParaRPr lang="en-US" b="1" dirty="0"/>
          </a:p>
          <a:p>
            <a:pPr marL="0" indent="0">
              <a:spcBef>
                <a:spcPts val="0"/>
              </a:spcBef>
              <a:spcAft>
                <a:spcPts val="600"/>
              </a:spcAft>
              <a:buNone/>
            </a:pPr>
            <a:r>
              <a:rPr lang="en-US" sz="1400" dirty="0"/>
              <a:t>Wide-spread application of </a:t>
            </a:r>
            <a:r>
              <a:rPr lang="en-US" sz="1400" b="1" dirty="0"/>
              <a:t>temporary unemployment </a:t>
            </a:r>
            <a:r>
              <a:rPr lang="en-US" sz="1400" dirty="0"/>
              <a:t>for force majeure reasons </a:t>
            </a:r>
            <a:r>
              <a:rPr lang="en-US" dirty="0">
                <a:sym typeface="Wingdings" panose="05000000000000000000" pitchFamily="2" charset="2"/>
              </a:rPr>
              <a:t> temporary suspension of employment contract</a:t>
            </a:r>
            <a:endParaRPr lang="en-US" sz="1400" dirty="0"/>
          </a:p>
          <a:p>
            <a:pPr>
              <a:spcBef>
                <a:spcPts val="0"/>
              </a:spcBef>
              <a:spcAft>
                <a:spcPts val="600"/>
              </a:spcAft>
            </a:pPr>
            <a:r>
              <a:rPr lang="en-US" dirty="0"/>
              <a:t>No obligation for employers to pay salary</a:t>
            </a:r>
          </a:p>
          <a:p>
            <a:pPr>
              <a:spcBef>
                <a:spcPts val="0"/>
              </a:spcBef>
              <a:spcAft>
                <a:spcPts val="600"/>
              </a:spcAft>
            </a:pPr>
            <a:r>
              <a:rPr lang="en-US" dirty="0"/>
              <a:t>Employees receive unemployment allowance instead</a:t>
            </a:r>
          </a:p>
          <a:p>
            <a:pPr marL="0" indent="0">
              <a:spcBef>
                <a:spcPts val="0"/>
              </a:spcBef>
              <a:spcAft>
                <a:spcPts val="600"/>
              </a:spcAft>
              <a:buNone/>
            </a:pPr>
            <a:endParaRPr lang="en-US" dirty="0"/>
          </a:p>
          <a:p>
            <a:pPr marL="0" indent="0">
              <a:spcBef>
                <a:spcPts val="0"/>
              </a:spcBef>
              <a:spcAft>
                <a:spcPts val="600"/>
              </a:spcAft>
              <a:buNone/>
            </a:pPr>
            <a:endParaRPr lang="en-US" sz="1400" dirty="0"/>
          </a:p>
          <a:p>
            <a:pPr marL="0" indent="0">
              <a:spcBef>
                <a:spcPts val="0"/>
              </a:spcBef>
              <a:spcAft>
                <a:spcPts val="600"/>
              </a:spcAft>
              <a:buNone/>
            </a:pPr>
            <a:endParaRPr lang="en-US" sz="1400" dirty="0"/>
          </a:p>
          <a:p>
            <a:pPr marL="0" indent="0">
              <a:spcBef>
                <a:spcPts val="0"/>
              </a:spcBef>
              <a:spcAft>
                <a:spcPts val="600"/>
              </a:spcAft>
              <a:buNone/>
            </a:pPr>
            <a:endParaRPr lang="en-US" sz="1400" dirty="0"/>
          </a:p>
          <a:p>
            <a:pPr marL="0" indent="0">
              <a:spcBef>
                <a:spcPts val="0"/>
              </a:spcBef>
              <a:spcAft>
                <a:spcPts val="600"/>
              </a:spcAft>
              <a:buNone/>
            </a:pPr>
            <a:r>
              <a:rPr lang="en-US" sz="1400" b="1" dirty="0"/>
              <a:t>Law of May 7, 2020 </a:t>
            </a:r>
            <a:r>
              <a:rPr lang="en-US" sz="1400" dirty="0"/>
              <a:t>– main elements</a:t>
            </a:r>
          </a:p>
          <a:p>
            <a:pPr>
              <a:spcBef>
                <a:spcPts val="0"/>
              </a:spcBef>
              <a:spcAft>
                <a:spcPts val="600"/>
              </a:spcAft>
            </a:pPr>
            <a:r>
              <a:rPr lang="en-US" dirty="0"/>
              <a:t>Continued coverage of insured benefits, unless employer opts out (opting out of death coverage not possible)</a:t>
            </a:r>
          </a:p>
          <a:p>
            <a:pPr>
              <a:spcBef>
                <a:spcPts val="0"/>
              </a:spcBef>
              <a:spcAft>
                <a:spcPts val="600"/>
              </a:spcAft>
            </a:pPr>
            <a:r>
              <a:rPr lang="en-US" dirty="0"/>
              <a:t>Deferral of payments possible</a:t>
            </a:r>
          </a:p>
          <a:p>
            <a:pPr>
              <a:spcBef>
                <a:spcPts val="0"/>
              </a:spcBef>
              <a:spcAft>
                <a:spcPts val="600"/>
              </a:spcAft>
            </a:pPr>
            <a:r>
              <a:rPr lang="en-US" dirty="0"/>
              <a:t>Deferral possible until September 30, 2020</a:t>
            </a:r>
          </a:p>
          <a:p>
            <a:pPr>
              <a:spcBef>
                <a:spcPts val="0"/>
              </a:spcBef>
              <a:spcAft>
                <a:spcPts val="600"/>
              </a:spcAft>
            </a:pPr>
            <a:endParaRPr lang="en-US" sz="1400" dirty="0"/>
          </a:p>
          <a:p>
            <a:pPr marL="0" indent="0">
              <a:buNone/>
            </a:pPr>
            <a:endParaRPr lang="en-US" dirty="0"/>
          </a:p>
        </p:txBody>
      </p:sp>
      <p:sp>
        <p:nvSpPr>
          <p:cNvPr id="4" name="Inhaltsplatzhalter 3">
            <a:extLst>
              <a:ext uri="{FF2B5EF4-FFF2-40B4-BE49-F238E27FC236}">
                <a16:creationId xmlns:a16="http://schemas.microsoft.com/office/drawing/2014/main" id="{184B870E-C94B-4380-BAF3-882F731F6D1B}"/>
              </a:ext>
            </a:extLst>
          </p:cNvPr>
          <p:cNvSpPr>
            <a:spLocks noGrp="1"/>
          </p:cNvSpPr>
          <p:nvPr>
            <p:ph sz="half" idx="2"/>
          </p:nvPr>
        </p:nvSpPr>
        <p:spPr/>
        <p:txBody>
          <a:bodyPr/>
          <a:lstStyle/>
          <a:p>
            <a:pPr marL="0" indent="0" algn="ctr">
              <a:spcBef>
                <a:spcPts val="0"/>
              </a:spcBef>
              <a:spcAft>
                <a:spcPts val="600"/>
              </a:spcAft>
              <a:buNone/>
            </a:pPr>
            <a:endParaRPr lang="en-US" dirty="0"/>
          </a:p>
          <a:p>
            <a:pPr marL="0" indent="0" algn="ctr">
              <a:spcBef>
                <a:spcPts val="0"/>
              </a:spcBef>
              <a:spcAft>
                <a:spcPts val="600"/>
              </a:spcAft>
              <a:buNone/>
            </a:pPr>
            <a:endParaRPr lang="en-US" dirty="0"/>
          </a:p>
          <a:p>
            <a:pPr marL="0" indent="0">
              <a:spcBef>
                <a:spcPts val="0"/>
              </a:spcBef>
              <a:spcAft>
                <a:spcPts val="600"/>
              </a:spcAft>
              <a:buNone/>
            </a:pPr>
            <a:r>
              <a:rPr lang="en-US" dirty="0"/>
              <a:t>What were the implications for </a:t>
            </a:r>
            <a:r>
              <a:rPr lang="en-US" b="1" dirty="0"/>
              <a:t>social benefits</a:t>
            </a:r>
            <a:r>
              <a:rPr lang="en-US" dirty="0"/>
              <a:t>?</a:t>
            </a:r>
            <a:endParaRPr lang="en-US" dirty="0">
              <a:cs typeface="Arial"/>
            </a:endParaRPr>
          </a:p>
          <a:p>
            <a:pPr marL="0" indent="0">
              <a:spcBef>
                <a:spcPts val="0"/>
              </a:spcBef>
              <a:spcAft>
                <a:spcPts val="600"/>
              </a:spcAft>
              <a:buNone/>
            </a:pPr>
            <a:r>
              <a:rPr lang="en-US" dirty="0"/>
              <a:t>Unemployment period without salary payment</a:t>
            </a:r>
          </a:p>
          <a:p>
            <a:pPr>
              <a:spcBef>
                <a:spcPts val="0"/>
              </a:spcBef>
              <a:spcAft>
                <a:spcPts val="600"/>
              </a:spcAft>
            </a:pPr>
            <a:r>
              <a:rPr lang="en-US" dirty="0"/>
              <a:t>Unemployment period not recognized as service years for pension accrual</a:t>
            </a:r>
          </a:p>
          <a:p>
            <a:pPr>
              <a:spcBef>
                <a:spcPts val="0"/>
              </a:spcBef>
              <a:spcAft>
                <a:spcPts val="600"/>
              </a:spcAft>
            </a:pPr>
            <a:r>
              <a:rPr lang="en-US" dirty="0"/>
              <a:t>Suspension of premium payments and coverage for life, death, disability, medical insurance</a:t>
            </a:r>
          </a:p>
          <a:p>
            <a:pPr marL="0" indent="0">
              <a:spcBef>
                <a:spcPts val="0"/>
              </a:spcBef>
              <a:spcAft>
                <a:spcPts val="600"/>
              </a:spcAft>
              <a:buNone/>
            </a:pPr>
            <a:r>
              <a:rPr lang="en-US" dirty="0"/>
              <a:t>Some employers continued, others did not</a:t>
            </a:r>
            <a:br>
              <a:rPr lang="en-US" dirty="0"/>
            </a:br>
            <a:br>
              <a:rPr lang="en-US" dirty="0"/>
            </a:br>
            <a:endParaRPr lang="en-US" dirty="0"/>
          </a:p>
          <a:p>
            <a:pPr marL="0" indent="0">
              <a:spcBef>
                <a:spcPts val="0"/>
              </a:spcBef>
              <a:spcAft>
                <a:spcPts val="600"/>
              </a:spcAft>
              <a:buNone/>
            </a:pPr>
            <a:endParaRPr lang="en-US" dirty="0"/>
          </a:p>
          <a:p>
            <a:pPr marL="0" indent="0">
              <a:spcBef>
                <a:spcPts val="0"/>
              </a:spcBef>
              <a:spcAft>
                <a:spcPts val="600"/>
              </a:spcAft>
              <a:buNone/>
            </a:pPr>
            <a:r>
              <a:rPr lang="en-US" dirty="0"/>
              <a:t>And now? Back to “normal”?</a:t>
            </a:r>
          </a:p>
          <a:p>
            <a:pPr marL="342900" lvl="1" indent="0">
              <a:buNone/>
            </a:pPr>
            <a:r>
              <a:rPr lang="en-US" b="1" dirty="0"/>
              <a:t>=&gt; EMPLOYERS SHOULD CONTACT THEIR PENSION INSTITUTION</a:t>
            </a:r>
          </a:p>
          <a:p>
            <a:pPr marL="0" indent="0">
              <a:buNone/>
            </a:pPr>
            <a:endParaRPr lang="en-US" dirty="0"/>
          </a:p>
        </p:txBody>
      </p:sp>
      <p:sp>
        <p:nvSpPr>
          <p:cNvPr id="5" name="Textfeld 4">
            <a:extLst>
              <a:ext uri="{FF2B5EF4-FFF2-40B4-BE49-F238E27FC236}">
                <a16:creationId xmlns:a16="http://schemas.microsoft.com/office/drawing/2014/main" id="{8346E743-48D2-46AF-BCEE-F11F98FB9FF6}"/>
              </a:ext>
            </a:extLst>
          </p:cNvPr>
          <p:cNvSpPr txBox="1"/>
          <p:nvPr/>
        </p:nvSpPr>
        <p:spPr>
          <a:xfrm>
            <a:off x="495300" y="1144588"/>
            <a:ext cx="8915400" cy="369332"/>
          </a:xfrm>
          <a:prstGeom prst="rect">
            <a:avLst/>
          </a:prstGeom>
          <a:solidFill>
            <a:schemeClr val="accent3">
              <a:lumMod val="60000"/>
              <a:lumOff val="40000"/>
            </a:schemeClr>
          </a:solidFill>
        </p:spPr>
        <p:txBody>
          <a:bodyPr wrap="square" rtlCol="0">
            <a:spAutoFit/>
          </a:bodyPr>
          <a:lstStyle/>
          <a:p>
            <a:pPr algn="ctr"/>
            <a:r>
              <a:rPr lang="en-US" sz="1800" dirty="0"/>
              <a:t>First COVID-19 wave (March / April)</a:t>
            </a:r>
          </a:p>
        </p:txBody>
      </p:sp>
      <p:pic>
        <p:nvPicPr>
          <p:cNvPr id="7" name="Grafik 6">
            <a:extLst>
              <a:ext uri="{FF2B5EF4-FFF2-40B4-BE49-F238E27FC236}">
                <a16:creationId xmlns:a16="http://schemas.microsoft.com/office/drawing/2014/main" id="{CA9FC859-B353-49AE-92BA-F2E33E3E96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2720" y="780151"/>
            <a:ext cx="1098206" cy="1098206"/>
          </a:xfrm>
          <a:prstGeom prst="rect">
            <a:avLst/>
          </a:prstGeom>
        </p:spPr>
      </p:pic>
      <p:sp>
        <p:nvSpPr>
          <p:cNvPr id="11" name="Textfeld 10">
            <a:extLst>
              <a:ext uri="{FF2B5EF4-FFF2-40B4-BE49-F238E27FC236}">
                <a16:creationId xmlns:a16="http://schemas.microsoft.com/office/drawing/2014/main" id="{6FBC5DEC-0466-4577-96B6-5BE6920CFAE3}"/>
              </a:ext>
            </a:extLst>
          </p:cNvPr>
          <p:cNvSpPr txBox="1"/>
          <p:nvPr/>
        </p:nvSpPr>
        <p:spPr>
          <a:xfrm>
            <a:off x="495300" y="3818845"/>
            <a:ext cx="8915400" cy="369332"/>
          </a:xfrm>
          <a:prstGeom prst="rect">
            <a:avLst/>
          </a:prstGeom>
          <a:solidFill>
            <a:schemeClr val="accent3">
              <a:lumMod val="60000"/>
              <a:lumOff val="40000"/>
            </a:schemeClr>
          </a:solidFill>
        </p:spPr>
        <p:txBody>
          <a:bodyPr wrap="square" rtlCol="0">
            <a:spAutoFit/>
          </a:bodyPr>
          <a:lstStyle/>
          <a:p>
            <a:pPr algn="ctr"/>
            <a:r>
              <a:rPr lang="en-US" sz="1800" dirty="0"/>
              <a:t>Legislative reaction</a:t>
            </a:r>
          </a:p>
        </p:txBody>
      </p:sp>
      <p:pic>
        <p:nvPicPr>
          <p:cNvPr id="13" name="Grafik 12">
            <a:extLst>
              <a:ext uri="{FF2B5EF4-FFF2-40B4-BE49-F238E27FC236}">
                <a16:creationId xmlns:a16="http://schemas.microsoft.com/office/drawing/2014/main" id="{FB61516E-924F-430F-A882-E17BE00C2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875" y="3396070"/>
            <a:ext cx="1098206" cy="1098206"/>
          </a:xfrm>
          <a:prstGeom prst="rect">
            <a:avLst/>
          </a:prstGeom>
        </p:spPr>
      </p:pic>
      <p:sp>
        <p:nvSpPr>
          <p:cNvPr id="15" name="Right Arrow 4">
            <a:hlinkClick r:id="" action="ppaction://hlinkshowjump?jump=nextslide"/>
            <a:extLst>
              <a:ext uri="{FF2B5EF4-FFF2-40B4-BE49-F238E27FC236}">
                <a16:creationId xmlns:a16="http://schemas.microsoft.com/office/drawing/2014/main" id="{813A2FB4-CADE-46C9-9D58-9667D49E120E}"/>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6" name="Right Arrow 5">
            <a:hlinkClick r:id="" action="ppaction://hlinkshowjump?jump=previousslide"/>
            <a:extLst>
              <a:ext uri="{FF2B5EF4-FFF2-40B4-BE49-F238E27FC236}">
                <a16:creationId xmlns:a16="http://schemas.microsoft.com/office/drawing/2014/main" id="{84D5A185-E7BA-45DB-ADA1-319BC857B231}"/>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3280339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Unified status: Where are we now?</a:t>
            </a:r>
            <a:endParaRPr lang="en-US" sz="2800" dirty="0"/>
          </a:p>
        </p:txBody>
      </p:sp>
      <p:sp>
        <p:nvSpPr>
          <p:cNvPr id="9" name="Subtitle 8">
            <a:extLst>
              <a:ext uri="{FF2B5EF4-FFF2-40B4-BE49-F238E27FC236}">
                <a16:creationId xmlns:a16="http://schemas.microsoft.com/office/drawing/2014/main" id="{2B37D529-8E29-7D46-B409-08F6E54DD7AF}"/>
              </a:ext>
            </a:extLst>
          </p:cNvPr>
          <p:cNvSpPr>
            <a:spLocks noGrp="1"/>
          </p:cNvSpPr>
          <p:nvPr>
            <p:ph type="subTitle" idx="1"/>
          </p:nvPr>
        </p:nvSpPr>
        <p:spPr/>
        <p:txBody>
          <a:bodyPr/>
          <a:lstStyle/>
          <a:p>
            <a:endParaRPr lang="en-US" dirty="0"/>
          </a:p>
        </p:txBody>
      </p:sp>
      <p:sp>
        <p:nvSpPr>
          <p:cNvPr id="11" name="Text Placeholder 10">
            <a:extLst>
              <a:ext uri="{FF2B5EF4-FFF2-40B4-BE49-F238E27FC236}">
                <a16:creationId xmlns:a16="http://schemas.microsoft.com/office/drawing/2014/main" id="{D285FF77-1E11-EE4A-ADE2-4F891644C0D2}"/>
              </a:ext>
            </a:extLst>
          </p:cNvPr>
          <p:cNvSpPr>
            <a:spLocks noGrp="1"/>
          </p:cNvSpPr>
          <p:nvPr>
            <p:ph type="body" sz="quarter" idx="10"/>
          </p:nvPr>
        </p:nvSpPr>
        <p:spPr/>
        <p:txBody>
          <a:bodyPr/>
          <a:lstStyle/>
          <a:p>
            <a:endParaRPr lang="en-US" dirty="0"/>
          </a:p>
        </p:txBody>
      </p:sp>
      <p:sp>
        <p:nvSpPr>
          <p:cNvPr id="6" name="Right Arrow 4">
            <a:hlinkClick r:id="" action="ppaction://hlinkshowjump?jump=nextslide"/>
            <a:extLst>
              <a:ext uri="{FF2B5EF4-FFF2-40B4-BE49-F238E27FC236}">
                <a16:creationId xmlns:a16="http://schemas.microsoft.com/office/drawing/2014/main" id="{47E1AC5E-5B48-4334-96F0-2DEA3CB9C253}"/>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7" name="Right Arrow 5">
            <a:hlinkClick r:id="" action="ppaction://hlinkshowjump?jump=previousslide"/>
            <a:extLst>
              <a:ext uri="{FF2B5EF4-FFF2-40B4-BE49-F238E27FC236}">
                <a16:creationId xmlns:a16="http://schemas.microsoft.com/office/drawing/2014/main" id="{50DDF8AE-3BB2-443B-931E-6C23AA11E00A}"/>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10" name="Rechteck 9">
            <a:extLst>
              <a:ext uri="{FF2B5EF4-FFF2-40B4-BE49-F238E27FC236}">
                <a16:creationId xmlns:a16="http://schemas.microsoft.com/office/drawing/2014/main" id="{3414BCB6-142C-4673-8E47-FDBF72765AC7}"/>
              </a:ext>
            </a:extLst>
          </p:cNvPr>
          <p:cNvSpPr/>
          <p:nvPr/>
        </p:nvSpPr>
        <p:spPr>
          <a:xfrm>
            <a:off x="308321" y="6350362"/>
            <a:ext cx="4953000" cy="338554"/>
          </a:xfrm>
          <a:prstGeom prst="rect">
            <a:avLst/>
          </a:prstGeom>
        </p:spPr>
        <p:txBody>
          <a:bodyPr>
            <a:spAutoFit/>
          </a:bodyPr>
          <a:lstStyle/>
          <a:p>
            <a:pPr>
              <a:lnSpc>
                <a:spcPct val="100000"/>
              </a:lnSpc>
            </a:pPr>
            <a:r>
              <a:rPr lang="en-US" sz="800" dirty="0"/>
              <a:t>Aon’s International Retirement Webinars: Belgium</a:t>
            </a:r>
          </a:p>
          <a:p>
            <a:pPr>
              <a:lnSpc>
                <a:spcPct val="100000"/>
              </a:lnSpc>
            </a:pPr>
            <a:r>
              <a:rPr lang="en-US" sz="800" dirty="0"/>
              <a:t>December 2020.  © 2020 Aon. All rights reserved.</a:t>
            </a:r>
          </a:p>
        </p:txBody>
      </p:sp>
    </p:spTree>
    <p:extLst>
      <p:ext uri="{BB962C8B-B14F-4D97-AF65-F5344CB8AC3E}">
        <p14:creationId xmlns:p14="http://schemas.microsoft.com/office/powerpoint/2010/main" val="319562266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0457-82E6-4801-86FF-CEE072F46B2D}"/>
              </a:ext>
            </a:extLst>
          </p:cNvPr>
          <p:cNvSpPr>
            <a:spLocks noGrp="1"/>
          </p:cNvSpPr>
          <p:nvPr>
            <p:ph type="title"/>
          </p:nvPr>
        </p:nvSpPr>
        <p:spPr/>
        <p:txBody>
          <a:bodyPr/>
          <a:lstStyle/>
          <a:p>
            <a:r>
              <a:rPr lang="en-GB" dirty="0"/>
              <a:t>Scope and History</a:t>
            </a:r>
          </a:p>
        </p:txBody>
      </p:sp>
      <p:grpSp>
        <p:nvGrpSpPr>
          <p:cNvPr id="58" name="Group 57">
            <a:extLst>
              <a:ext uri="{FF2B5EF4-FFF2-40B4-BE49-F238E27FC236}">
                <a16:creationId xmlns:a16="http://schemas.microsoft.com/office/drawing/2014/main" id="{40EC4B6D-1393-4153-9AE1-B4630E914B01}"/>
              </a:ext>
            </a:extLst>
          </p:cNvPr>
          <p:cNvGrpSpPr/>
          <p:nvPr/>
        </p:nvGrpSpPr>
        <p:grpSpPr>
          <a:xfrm>
            <a:off x="418011" y="1810021"/>
            <a:ext cx="8945977" cy="3113157"/>
            <a:chOff x="407378" y="1831287"/>
            <a:chExt cx="8945977" cy="3113157"/>
          </a:xfrm>
        </p:grpSpPr>
        <p:grpSp>
          <p:nvGrpSpPr>
            <p:cNvPr id="55" name="Group 54">
              <a:extLst>
                <a:ext uri="{FF2B5EF4-FFF2-40B4-BE49-F238E27FC236}">
                  <a16:creationId xmlns:a16="http://schemas.microsoft.com/office/drawing/2014/main" id="{69CA58A4-1021-4810-9502-3EF83B79650F}"/>
                </a:ext>
              </a:extLst>
            </p:cNvPr>
            <p:cNvGrpSpPr/>
            <p:nvPr/>
          </p:nvGrpSpPr>
          <p:grpSpPr>
            <a:xfrm>
              <a:off x="407378" y="1831287"/>
              <a:ext cx="8945977" cy="3113157"/>
              <a:chOff x="407378" y="1831287"/>
              <a:chExt cx="8945977" cy="3113157"/>
            </a:xfrm>
          </p:grpSpPr>
          <p:grpSp>
            <p:nvGrpSpPr>
              <p:cNvPr id="3" name="Group 2">
                <a:extLst>
                  <a:ext uri="{FF2B5EF4-FFF2-40B4-BE49-F238E27FC236}">
                    <a16:creationId xmlns:a16="http://schemas.microsoft.com/office/drawing/2014/main" id="{95685475-6AB2-4894-8153-297D4270E31B}"/>
                  </a:ext>
                </a:extLst>
              </p:cNvPr>
              <p:cNvGrpSpPr/>
              <p:nvPr/>
            </p:nvGrpSpPr>
            <p:grpSpPr>
              <a:xfrm>
                <a:off x="407378" y="1831287"/>
                <a:ext cx="7580207" cy="3113157"/>
                <a:chOff x="508817" y="2533032"/>
                <a:chExt cx="7173553" cy="3113157"/>
              </a:xfrm>
            </p:grpSpPr>
            <p:sp>
              <p:nvSpPr>
                <p:cNvPr id="4" name="Turton | Autoshape | SlideID: 828 | ID: 0">
                  <a:extLst>
                    <a:ext uri="{FF2B5EF4-FFF2-40B4-BE49-F238E27FC236}">
                      <a16:creationId xmlns:a16="http://schemas.microsoft.com/office/drawing/2014/main" id="{08F80233-1B6C-4373-99C6-6F44C594E5D3}"/>
                    </a:ext>
                  </a:extLst>
                </p:cNvPr>
                <p:cNvSpPr>
                  <a:spLocks/>
                </p:cNvSpPr>
                <p:nvPr/>
              </p:nvSpPr>
              <p:spPr>
                <a:xfrm>
                  <a:off x="667179" y="3662763"/>
                  <a:ext cx="6413945" cy="4571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5" name="Turton | Autoshape | SlideID: 828 | ID: 6">
                  <a:extLst>
                    <a:ext uri="{FF2B5EF4-FFF2-40B4-BE49-F238E27FC236}">
                      <a16:creationId xmlns:a16="http://schemas.microsoft.com/office/drawing/2014/main" id="{30A2B8D7-1011-438C-9BB7-1EADD15073A4}"/>
                    </a:ext>
                  </a:extLst>
                </p:cNvPr>
                <p:cNvSpPr>
                  <a:spLocks/>
                </p:cNvSpPr>
                <p:nvPr/>
              </p:nvSpPr>
              <p:spPr>
                <a:xfrm>
                  <a:off x="1320251" y="3584032"/>
                  <a:ext cx="27286" cy="2053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6" name="Turton | Autoshape | SlideID: 828 | ID: 7">
                  <a:extLst>
                    <a:ext uri="{FF2B5EF4-FFF2-40B4-BE49-F238E27FC236}">
                      <a16:creationId xmlns:a16="http://schemas.microsoft.com/office/drawing/2014/main" id="{DEF5D527-5282-4C90-83DD-40C619A47D56}"/>
                    </a:ext>
                  </a:extLst>
                </p:cNvPr>
                <p:cNvSpPr>
                  <a:spLocks/>
                </p:cNvSpPr>
                <p:nvPr/>
              </p:nvSpPr>
              <p:spPr>
                <a:xfrm>
                  <a:off x="2052983" y="3584032"/>
                  <a:ext cx="27286" cy="2053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7" name="Turton | Autoshape | SlideID: 828 | ID: 8">
                  <a:extLst>
                    <a:ext uri="{FF2B5EF4-FFF2-40B4-BE49-F238E27FC236}">
                      <a16:creationId xmlns:a16="http://schemas.microsoft.com/office/drawing/2014/main" id="{A48CD7D8-C20F-435C-A095-612ED9432293}"/>
                    </a:ext>
                  </a:extLst>
                </p:cNvPr>
                <p:cNvSpPr>
                  <a:spLocks/>
                </p:cNvSpPr>
                <p:nvPr/>
              </p:nvSpPr>
              <p:spPr>
                <a:xfrm>
                  <a:off x="2785716" y="3584032"/>
                  <a:ext cx="27286" cy="2053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8" name="Turton | Autoshape | SlideID: 828 | ID: 9">
                  <a:extLst>
                    <a:ext uri="{FF2B5EF4-FFF2-40B4-BE49-F238E27FC236}">
                      <a16:creationId xmlns:a16="http://schemas.microsoft.com/office/drawing/2014/main" id="{B7ECECE5-FCF1-455C-803E-F918F8303036}"/>
                    </a:ext>
                  </a:extLst>
                </p:cNvPr>
                <p:cNvSpPr>
                  <a:spLocks/>
                </p:cNvSpPr>
                <p:nvPr/>
              </p:nvSpPr>
              <p:spPr>
                <a:xfrm>
                  <a:off x="3518448" y="3584032"/>
                  <a:ext cx="27286" cy="2053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9" name="Turton | Autoshape | SlideID: 828 | ID: 10">
                  <a:extLst>
                    <a:ext uri="{FF2B5EF4-FFF2-40B4-BE49-F238E27FC236}">
                      <a16:creationId xmlns:a16="http://schemas.microsoft.com/office/drawing/2014/main" id="{A5A3BB9F-532A-4030-B786-A4CD4F9816F2}"/>
                    </a:ext>
                  </a:extLst>
                </p:cNvPr>
                <p:cNvSpPr>
                  <a:spLocks/>
                </p:cNvSpPr>
                <p:nvPr/>
              </p:nvSpPr>
              <p:spPr>
                <a:xfrm>
                  <a:off x="4251179" y="3584032"/>
                  <a:ext cx="27286" cy="2053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10" name="Turton | Autoshape | SlideID: 828 | ID: 11">
                  <a:extLst>
                    <a:ext uri="{FF2B5EF4-FFF2-40B4-BE49-F238E27FC236}">
                      <a16:creationId xmlns:a16="http://schemas.microsoft.com/office/drawing/2014/main" id="{3308C195-C0DE-4662-9761-031436D385BD}"/>
                    </a:ext>
                  </a:extLst>
                </p:cNvPr>
                <p:cNvSpPr>
                  <a:spLocks/>
                </p:cNvSpPr>
                <p:nvPr/>
              </p:nvSpPr>
              <p:spPr>
                <a:xfrm>
                  <a:off x="4983911" y="3584032"/>
                  <a:ext cx="27286" cy="2053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11" name="Turton | Autoshape | SlideID: 828 | ID: 12">
                  <a:extLst>
                    <a:ext uri="{FF2B5EF4-FFF2-40B4-BE49-F238E27FC236}">
                      <a16:creationId xmlns:a16="http://schemas.microsoft.com/office/drawing/2014/main" id="{C8EE6AC1-DAFF-4CE1-86C4-793DD93F754E}"/>
                    </a:ext>
                  </a:extLst>
                </p:cNvPr>
                <p:cNvSpPr>
                  <a:spLocks/>
                </p:cNvSpPr>
                <p:nvPr/>
              </p:nvSpPr>
              <p:spPr>
                <a:xfrm>
                  <a:off x="5716643" y="3584032"/>
                  <a:ext cx="27286" cy="2053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12" name="Turton | Autoshape | SlideID: 828 | ID: 13">
                  <a:extLst>
                    <a:ext uri="{FF2B5EF4-FFF2-40B4-BE49-F238E27FC236}">
                      <a16:creationId xmlns:a16="http://schemas.microsoft.com/office/drawing/2014/main" id="{7AF9652C-2D5B-43BB-9907-611F2042950B}"/>
                    </a:ext>
                  </a:extLst>
                </p:cNvPr>
                <p:cNvSpPr>
                  <a:spLocks/>
                </p:cNvSpPr>
                <p:nvPr/>
              </p:nvSpPr>
              <p:spPr>
                <a:xfrm>
                  <a:off x="6449375" y="3584032"/>
                  <a:ext cx="27286" cy="2053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13" name="Turton | Text box | SlideID: 828 | ID: 14">
                  <a:extLst>
                    <a:ext uri="{FF2B5EF4-FFF2-40B4-BE49-F238E27FC236}">
                      <a16:creationId xmlns:a16="http://schemas.microsoft.com/office/drawing/2014/main" id="{F1703036-CB8E-40A7-B10E-96DBEFB43EC8}"/>
                    </a:ext>
                  </a:extLst>
                </p:cNvPr>
                <p:cNvSpPr txBox="1">
                  <a:spLocks/>
                </p:cNvSpPr>
                <p:nvPr/>
              </p:nvSpPr>
              <p:spPr>
                <a:xfrm>
                  <a:off x="1752486" y="3258690"/>
                  <a:ext cx="600996" cy="289680"/>
                </a:xfrm>
                <a:prstGeom prst="rect">
                  <a:avLst/>
                </a:prstGeom>
              </p:spPr>
              <p:txBody>
                <a:bodyPr anchor="ct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81915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066800"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31445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lgn="ctr">
                    <a:buNone/>
                  </a:pPr>
                  <a:r>
                    <a:rPr lang="en-GB" sz="1200" kern="0" dirty="0">
                      <a:solidFill>
                        <a:srgbClr val="000000"/>
                      </a:solidFill>
                      <a:latin typeface="Arial" panose="020B0604020202020204" pitchFamily="34" charset="0"/>
                    </a:rPr>
                    <a:t>1900</a:t>
                  </a:r>
                </a:p>
              </p:txBody>
            </p:sp>
            <p:sp>
              <p:nvSpPr>
                <p:cNvPr id="14" name="Turton | Text box | SlideID: 828 | ID: 15">
                  <a:extLst>
                    <a:ext uri="{FF2B5EF4-FFF2-40B4-BE49-F238E27FC236}">
                      <a16:creationId xmlns:a16="http://schemas.microsoft.com/office/drawing/2014/main" id="{C8084590-564C-4545-9B2A-DD0DA7795BF8}"/>
                    </a:ext>
                  </a:extLst>
                </p:cNvPr>
                <p:cNvSpPr txBox="1">
                  <a:spLocks/>
                </p:cNvSpPr>
                <p:nvPr/>
              </p:nvSpPr>
              <p:spPr>
                <a:xfrm>
                  <a:off x="2457048" y="3258690"/>
                  <a:ext cx="600996" cy="289680"/>
                </a:xfrm>
                <a:prstGeom prst="rect">
                  <a:avLst/>
                </a:prstGeom>
              </p:spPr>
              <p:txBody>
                <a:bodyPr anchor="ct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81915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066800"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31445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lgn="ctr">
                    <a:buNone/>
                  </a:pPr>
                  <a:r>
                    <a:rPr lang="en-GB" sz="1200" kern="0" dirty="0">
                      <a:solidFill>
                        <a:srgbClr val="000000"/>
                      </a:solidFill>
                      <a:latin typeface="Arial" panose="020B0604020202020204" pitchFamily="34" charset="0"/>
                    </a:rPr>
                    <a:t>1922</a:t>
                  </a:r>
                </a:p>
              </p:txBody>
            </p:sp>
            <p:sp>
              <p:nvSpPr>
                <p:cNvPr id="15" name="Turton | Text box | SlideID: 828 | ID: 16">
                  <a:extLst>
                    <a:ext uri="{FF2B5EF4-FFF2-40B4-BE49-F238E27FC236}">
                      <a16:creationId xmlns:a16="http://schemas.microsoft.com/office/drawing/2014/main" id="{428E46D5-1342-4CC4-816E-F7855849EE2E}"/>
                    </a:ext>
                  </a:extLst>
                </p:cNvPr>
                <p:cNvSpPr txBox="1">
                  <a:spLocks/>
                </p:cNvSpPr>
                <p:nvPr/>
              </p:nvSpPr>
              <p:spPr>
                <a:xfrm>
                  <a:off x="3198419" y="3258690"/>
                  <a:ext cx="600996" cy="289680"/>
                </a:xfrm>
                <a:prstGeom prst="rect">
                  <a:avLst/>
                </a:prstGeom>
              </p:spPr>
              <p:txBody>
                <a:bodyPr anchor="ct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81915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066800"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31445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lgn="ctr">
                    <a:buNone/>
                  </a:pPr>
                  <a:r>
                    <a:rPr lang="en-GB" sz="1200" kern="0" dirty="0">
                      <a:solidFill>
                        <a:srgbClr val="000000"/>
                      </a:solidFill>
                      <a:latin typeface="Arial" panose="020B0604020202020204" pitchFamily="34" charset="0"/>
                    </a:rPr>
                    <a:t>July 1993</a:t>
                  </a:r>
                </a:p>
              </p:txBody>
            </p:sp>
            <p:sp>
              <p:nvSpPr>
                <p:cNvPr id="16" name="Turton | Text box | SlideID: 828 | ID: 17">
                  <a:extLst>
                    <a:ext uri="{FF2B5EF4-FFF2-40B4-BE49-F238E27FC236}">
                      <a16:creationId xmlns:a16="http://schemas.microsoft.com/office/drawing/2014/main" id="{3871862B-FCC3-412B-8504-E3F88C48CD90}"/>
                    </a:ext>
                  </a:extLst>
                </p:cNvPr>
                <p:cNvSpPr txBox="1">
                  <a:spLocks/>
                </p:cNvSpPr>
                <p:nvPr/>
              </p:nvSpPr>
              <p:spPr>
                <a:xfrm>
                  <a:off x="3964324" y="3258690"/>
                  <a:ext cx="600996" cy="289680"/>
                </a:xfrm>
                <a:prstGeom prst="rect">
                  <a:avLst/>
                </a:prstGeom>
              </p:spPr>
              <p:txBody>
                <a:bodyPr anchor="ct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81915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066800"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31445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lgn="ctr">
                    <a:buNone/>
                  </a:pPr>
                  <a:r>
                    <a:rPr lang="en-GB" sz="1200" kern="0" dirty="0">
                      <a:solidFill>
                        <a:srgbClr val="000000"/>
                      </a:solidFill>
                      <a:latin typeface="Arial" panose="020B0604020202020204" pitchFamily="34" charset="0"/>
                    </a:rPr>
                    <a:t>2009</a:t>
                  </a:r>
                </a:p>
              </p:txBody>
            </p:sp>
            <p:sp>
              <p:nvSpPr>
                <p:cNvPr id="17" name="Turton | Text box | SlideID: 828 | ID: 18">
                  <a:extLst>
                    <a:ext uri="{FF2B5EF4-FFF2-40B4-BE49-F238E27FC236}">
                      <a16:creationId xmlns:a16="http://schemas.microsoft.com/office/drawing/2014/main" id="{B4C2D7D3-E75F-44FC-9F90-FA0A814C8295}"/>
                    </a:ext>
                  </a:extLst>
                </p:cNvPr>
                <p:cNvSpPr txBox="1">
                  <a:spLocks/>
                </p:cNvSpPr>
                <p:nvPr/>
              </p:nvSpPr>
              <p:spPr>
                <a:xfrm>
                  <a:off x="4683413" y="3258690"/>
                  <a:ext cx="600996" cy="289680"/>
                </a:xfrm>
                <a:prstGeom prst="rect">
                  <a:avLst/>
                </a:prstGeom>
              </p:spPr>
              <p:txBody>
                <a:bodyPr anchor="ct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81915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066800"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31445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lgn="ctr">
                    <a:buNone/>
                  </a:pPr>
                  <a:r>
                    <a:rPr lang="en-GB" sz="1200" kern="0" dirty="0">
                      <a:solidFill>
                        <a:srgbClr val="000000"/>
                      </a:solidFill>
                      <a:latin typeface="Arial" panose="020B0604020202020204" pitchFamily="34" charset="0"/>
                    </a:rPr>
                    <a:t>April 2011</a:t>
                  </a:r>
                </a:p>
              </p:txBody>
            </p:sp>
            <p:sp>
              <p:nvSpPr>
                <p:cNvPr id="18" name="Turton | Text box | SlideID: 828 | ID: 19">
                  <a:extLst>
                    <a:ext uri="{FF2B5EF4-FFF2-40B4-BE49-F238E27FC236}">
                      <a16:creationId xmlns:a16="http://schemas.microsoft.com/office/drawing/2014/main" id="{DBCD9520-D6C6-4AB5-9745-6F5C955552A8}"/>
                    </a:ext>
                  </a:extLst>
                </p:cNvPr>
                <p:cNvSpPr txBox="1">
                  <a:spLocks/>
                </p:cNvSpPr>
                <p:nvPr/>
              </p:nvSpPr>
              <p:spPr>
                <a:xfrm>
                  <a:off x="5418518" y="3258690"/>
                  <a:ext cx="600996" cy="289680"/>
                </a:xfrm>
                <a:prstGeom prst="rect">
                  <a:avLst/>
                </a:prstGeom>
              </p:spPr>
              <p:txBody>
                <a:bodyPr anchor="ct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81915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066800"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31445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lgn="ctr">
                    <a:buNone/>
                  </a:pPr>
                  <a:r>
                    <a:rPr lang="en-GB" sz="1200" kern="0" dirty="0">
                      <a:solidFill>
                        <a:srgbClr val="000000"/>
                      </a:solidFill>
                      <a:latin typeface="Arial" panose="020B0604020202020204" pitchFamily="34" charset="0"/>
                    </a:rPr>
                    <a:t>7 July 2011</a:t>
                  </a:r>
                </a:p>
              </p:txBody>
            </p:sp>
            <p:sp>
              <p:nvSpPr>
                <p:cNvPr id="19" name="Turton | Autoshape | SlideID: 828 | ID: 20">
                  <a:extLst>
                    <a:ext uri="{FF2B5EF4-FFF2-40B4-BE49-F238E27FC236}">
                      <a16:creationId xmlns:a16="http://schemas.microsoft.com/office/drawing/2014/main" id="{EA3CBF4F-D9EF-4BED-8F05-D1A1A8C70B6E}"/>
                    </a:ext>
                  </a:extLst>
                </p:cNvPr>
                <p:cNvSpPr>
                  <a:spLocks/>
                </p:cNvSpPr>
                <p:nvPr/>
              </p:nvSpPr>
              <p:spPr>
                <a:xfrm>
                  <a:off x="1200840" y="3568717"/>
                  <a:ext cx="244263" cy="244263"/>
                </a:xfrm>
                <a:prstGeom prst="ellipse">
                  <a:avLst/>
                </a:prstGeom>
                <a:solidFill>
                  <a:srgbClr val="008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20" name="Turton | Text box | SlideID: 828 | ID: 21">
                  <a:extLst>
                    <a:ext uri="{FF2B5EF4-FFF2-40B4-BE49-F238E27FC236}">
                      <a16:creationId xmlns:a16="http://schemas.microsoft.com/office/drawing/2014/main" id="{DE3EF20C-753D-484D-B841-7B8BD3B4A233}"/>
                    </a:ext>
                  </a:extLst>
                </p:cNvPr>
                <p:cNvSpPr txBox="1">
                  <a:spLocks/>
                </p:cNvSpPr>
                <p:nvPr/>
              </p:nvSpPr>
              <p:spPr>
                <a:xfrm>
                  <a:off x="6142989" y="3258690"/>
                  <a:ext cx="600996" cy="289680"/>
                </a:xfrm>
                <a:prstGeom prst="rect">
                  <a:avLst/>
                </a:prstGeom>
              </p:spPr>
              <p:txBody>
                <a:bodyPr anchor="ct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81915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066800"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31445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lgn="ctr">
                    <a:buNone/>
                  </a:pPr>
                  <a:r>
                    <a:rPr lang="en-GB" sz="1200" kern="0" dirty="0">
                      <a:solidFill>
                        <a:srgbClr val="000000"/>
                      </a:solidFill>
                      <a:latin typeface="Arial" panose="020B0604020202020204" pitchFamily="34" charset="0"/>
                    </a:rPr>
                    <a:t>8 July 2013</a:t>
                  </a:r>
                </a:p>
              </p:txBody>
            </p:sp>
            <p:sp>
              <p:nvSpPr>
                <p:cNvPr id="21" name="Turton | Text box | SlideID: 828 | ID: 22">
                  <a:extLst>
                    <a:ext uri="{FF2B5EF4-FFF2-40B4-BE49-F238E27FC236}">
                      <a16:creationId xmlns:a16="http://schemas.microsoft.com/office/drawing/2014/main" id="{BCCE3D37-C5ED-4269-9A26-DB2A57EBDD85}"/>
                    </a:ext>
                  </a:extLst>
                </p:cNvPr>
                <p:cNvSpPr txBox="1">
                  <a:spLocks/>
                </p:cNvSpPr>
                <p:nvPr/>
              </p:nvSpPr>
              <p:spPr>
                <a:xfrm>
                  <a:off x="1033396" y="3258690"/>
                  <a:ext cx="600996" cy="289680"/>
                </a:xfrm>
                <a:prstGeom prst="rect">
                  <a:avLst/>
                </a:prstGeom>
              </p:spPr>
              <p:txBody>
                <a:bodyPr anchor="ct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81915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066800"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31445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lgn="ctr">
                    <a:buNone/>
                  </a:pPr>
                  <a:r>
                    <a:rPr lang="en-GB" sz="1200" kern="0" dirty="0">
                      <a:solidFill>
                        <a:srgbClr val="000000"/>
                      </a:solidFill>
                      <a:latin typeface="Arial" panose="020B0604020202020204" pitchFamily="34" charset="0"/>
                    </a:rPr>
                    <a:t>1896</a:t>
                  </a:r>
                </a:p>
              </p:txBody>
            </p:sp>
            <p:sp>
              <p:nvSpPr>
                <p:cNvPr id="22" name="Turton | Autoshape | SlideID: 828 | ID: 20">
                  <a:extLst>
                    <a:ext uri="{FF2B5EF4-FFF2-40B4-BE49-F238E27FC236}">
                      <a16:creationId xmlns:a16="http://schemas.microsoft.com/office/drawing/2014/main" id="{2CAD94C7-FE63-4D2D-B82D-88325B09AFC9}"/>
                    </a:ext>
                  </a:extLst>
                </p:cNvPr>
                <p:cNvSpPr>
                  <a:spLocks/>
                </p:cNvSpPr>
                <p:nvPr/>
              </p:nvSpPr>
              <p:spPr>
                <a:xfrm>
                  <a:off x="1944494" y="3576931"/>
                  <a:ext cx="244263" cy="244263"/>
                </a:xfrm>
                <a:prstGeom prst="ellipse">
                  <a:avLst/>
                </a:prstGeom>
                <a:solidFill>
                  <a:srgbClr val="008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23" name="Turton | Autoshape | SlideID: 828 | ID: 20">
                  <a:extLst>
                    <a:ext uri="{FF2B5EF4-FFF2-40B4-BE49-F238E27FC236}">
                      <a16:creationId xmlns:a16="http://schemas.microsoft.com/office/drawing/2014/main" id="{310F0543-ECD1-40C4-AA82-63363AA2A68B}"/>
                    </a:ext>
                  </a:extLst>
                </p:cNvPr>
                <p:cNvSpPr>
                  <a:spLocks/>
                </p:cNvSpPr>
                <p:nvPr/>
              </p:nvSpPr>
              <p:spPr>
                <a:xfrm>
                  <a:off x="2677227" y="3575903"/>
                  <a:ext cx="244263" cy="244263"/>
                </a:xfrm>
                <a:prstGeom prst="ellipse">
                  <a:avLst/>
                </a:prstGeom>
                <a:solidFill>
                  <a:srgbClr val="008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24" name="Turton | Autoshape | SlideID: 828 | ID: 20">
                  <a:extLst>
                    <a:ext uri="{FF2B5EF4-FFF2-40B4-BE49-F238E27FC236}">
                      <a16:creationId xmlns:a16="http://schemas.microsoft.com/office/drawing/2014/main" id="{944A5D99-D1AB-42A2-93AA-D5CEF48AA3A7}"/>
                    </a:ext>
                  </a:extLst>
                </p:cNvPr>
                <p:cNvSpPr>
                  <a:spLocks/>
                </p:cNvSpPr>
                <p:nvPr/>
              </p:nvSpPr>
              <p:spPr>
                <a:xfrm>
                  <a:off x="3409959" y="3575903"/>
                  <a:ext cx="244263" cy="244263"/>
                </a:xfrm>
                <a:prstGeom prst="ellipse">
                  <a:avLst/>
                </a:prstGeom>
                <a:solidFill>
                  <a:srgbClr val="008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25" name="Turton | Autoshape | SlideID: 828 | ID: 20">
                  <a:extLst>
                    <a:ext uri="{FF2B5EF4-FFF2-40B4-BE49-F238E27FC236}">
                      <a16:creationId xmlns:a16="http://schemas.microsoft.com/office/drawing/2014/main" id="{91BAFF4E-EE5F-4E91-AE56-55E63750E5A4}"/>
                    </a:ext>
                  </a:extLst>
                </p:cNvPr>
                <p:cNvSpPr>
                  <a:spLocks/>
                </p:cNvSpPr>
                <p:nvPr/>
              </p:nvSpPr>
              <p:spPr>
                <a:xfrm>
                  <a:off x="4166547" y="3575901"/>
                  <a:ext cx="244263" cy="244263"/>
                </a:xfrm>
                <a:prstGeom prst="ellipse">
                  <a:avLst/>
                </a:prstGeom>
                <a:solidFill>
                  <a:srgbClr val="008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26" name="Turton | Autoshape | SlideID: 828 | ID: 20">
                  <a:extLst>
                    <a:ext uri="{FF2B5EF4-FFF2-40B4-BE49-F238E27FC236}">
                      <a16:creationId xmlns:a16="http://schemas.microsoft.com/office/drawing/2014/main" id="{9119BA82-E55F-4949-B21E-F64505DFEA96}"/>
                    </a:ext>
                  </a:extLst>
                </p:cNvPr>
                <p:cNvSpPr>
                  <a:spLocks/>
                </p:cNvSpPr>
                <p:nvPr/>
              </p:nvSpPr>
              <p:spPr>
                <a:xfrm>
                  <a:off x="4861779" y="3565093"/>
                  <a:ext cx="244263" cy="244263"/>
                </a:xfrm>
                <a:prstGeom prst="ellipse">
                  <a:avLst/>
                </a:prstGeom>
                <a:solidFill>
                  <a:srgbClr val="008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27" name="Turton | Autoshape | SlideID: 828 | ID: 20">
                  <a:extLst>
                    <a:ext uri="{FF2B5EF4-FFF2-40B4-BE49-F238E27FC236}">
                      <a16:creationId xmlns:a16="http://schemas.microsoft.com/office/drawing/2014/main" id="{D5D9C2BD-6467-436D-A8D6-8CDFC8740F7C}"/>
                    </a:ext>
                  </a:extLst>
                </p:cNvPr>
                <p:cNvSpPr>
                  <a:spLocks/>
                </p:cNvSpPr>
                <p:nvPr/>
              </p:nvSpPr>
              <p:spPr>
                <a:xfrm>
                  <a:off x="5605433" y="3575902"/>
                  <a:ext cx="244263" cy="244263"/>
                </a:xfrm>
                <a:prstGeom prst="ellipse">
                  <a:avLst/>
                </a:prstGeom>
                <a:solidFill>
                  <a:srgbClr val="008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28" name="Turton | Autoshape | SlideID: 828 | ID: 20">
                  <a:extLst>
                    <a:ext uri="{FF2B5EF4-FFF2-40B4-BE49-F238E27FC236}">
                      <a16:creationId xmlns:a16="http://schemas.microsoft.com/office/drawing/2014/main" id="{EC428473-BC71-40B2-8E27-0CFB640DB5C8}"/>
                    </a:ext>
                  </a:extLst>
                </p:cNvPr>
                <p:cNvSpPr>
                  <a:spLocks/>
                </p:cNvSpPr>
                <p:nvPr/>
              </p:nvSpPr>
              <p:spPr>
                <a:xfrm>
                  <a:off x="6340886" y="3575901"/>
                  <a:ext cx="244263" cy="244263"/>
                </a:xfrm>
                <a:prstGeom prst="ellipse">
                  <a:avLst/>
                </a:prstGeom>
                <a:solidFill>
                  <a:srgbClr val="008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29" name="Turton | Autoshape | SlideID: 828 | ID: 20">
                  <a:extLst>
                    <a:ext uri="{FF2B5EF4-FFF2-40B4-BE49-F238E27FC236}">
                      <a16:creationId xmlns:a16="http://schemas.microsoft.com/office/drawing/2014/main" id="{0E91D1E4-21DB-4E54-AA7C-C508B41659C8}"/>
                    </a:ext>
                  </a:extLst>
                </p:cNvPr>
                <p:cNvSpPr>
                  <a:spLocks/>
                </p:cNvSpPr>
                <p:nvPr/>
              </p:nvSpPr>
              <p:spPr>
                <a:xfrm>
                  <a:off x="7021319" y="3565093"/>
                  <a:ext cx="244263" cy="244263"/>
                </a:xfrm>
                <a:prstGeom prst="ellipse">
                  <a:avLst/>
                </a:prstGeom>
                <a:solidFill>
                  <a:srgbClr val="008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32" dirty="0">
                    <a:latin typeface="Arial" panose="020B0604020202020204" pitchFamily="34" charset="0"/>
                    <a:cs typeface="Arial" panose="020B0604020202020204" pitchFamily="34" charset="0"/>
                  </a:endParaRPr>
                </a:p>
              </p:txBody>
            </p:sp>
            <p:sp>
              <p:nvSpPr>
                <p:cNvPr id="30" name="Turton | Text box | SlideID: 828 | ID: 21">
                  <a:extLst>
                    <a:ext uri="{FF2B5EF4-FFF2-40B4-BE49-F238E27FC236}">
                      <a16:creationId xmlns:a16="http://schemas.microsoft.com/office/drawing/2014/main" id="{34A03AE7-52D8-496C-B11F-5E4098C3E222}"/>
                    </a:ext>
                  </a:extLst>
                </p:cNvPr>
                <p:cNvSpPr txBox="1">
                  <a:spLocks/>
                </p:cNvSpPr>
                <p:nvPr/>
              </p:nvSpPr>
              <p:spPr>
                <a:xfrm>
                  <a:off x="6802773" y="3268585"/>
                  <a:ext cx="600996" cy="289680"/>
                </a:xfrm>
                <a:prstGeom prst="rect">
                  <a:avLst/>
                </a:prstGeom>
              </p:spPr>
              <p:txBody>
                <a:bodyPr anchor="ctr"/>
                <a:lstStyle>
                  <a:lvl1pPr marL="228600" indent="-228600"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cs typeface="+mn-cs"/>
                    </a:defRPr>
                  </a:lvl1pPr>
                  <a:lvl2pPr marL="571500" indent="-228600" algn="l" rtl="0" eaLnBrk="1" fontAlgn="base" hangingPunct="1">
                    <a:spcBef>
                      <a:spcPts val="400"/>
                    </a:spcBef>
                    <a:spcAft>
                      <a:spcPct val="0"/>
                    </a:spcAft>
                    <a:buClr>
                      <a:schemeClr val="tx1"/>
                    </a:buClr>
                    <a:buChar char="–"/>
                    <a:defRPr sz="1400">
                      <a:solidFill>
                        <a:schemeClr val="tx1"/>
                      </a:solidFill>
                      <a:latin typeface="+mn-lt"/>
                      <a:ea typeface="+mn-ea"/>
                    </a:defRPr>
                  </a:lvl2pPr>
                  <a:lvl3pPr marL="819150" indent="-228600" algn="l" rtl="0" eaLnBrk="1" fontAlgn="base" hangingPunct="1">
                    <a:spcBef>
                      <a:spcPts val="400"/>
                    </a:spcBef>
                    <a:spcAft>
                      <a:spcPct val="0"/>
                    </a:spcAft>
                    <a:buClr>
                      <a:schemeClr val="tx1"/>
                    </a:buClr>
                    <a:buChar char="•"/>
                    <a:defRPr sz="1400">
                      <a:solidFill>
                        <a:schemeClr val="tx1"/>
                      </a:solidFill>
                      <a:latin typeface="+mn-lt"/>
                      <a:ea typeface="+mn-ea"/>
                    </a:defRPr>
                  </a:lvl3pPr>
                  <a:lvl4pPr marL="1066800" indent="-225425" algn="l" rtl="0" eaLnBrk="1" fontAlgn="base" hangingPunct="1">
                    <a:spcBef>
                      <a:spcPts val="400"/>
                    </a:spcBef>
                    <a:spcAft>
                      <a:spcPct val="0"/>
                    </a:spcAft>
                    <a:buClr>
                      <a:schemeClr val="tx1"/>
                    </a:buClr>
                    <a:buFont typeface="Wingdings" pitchFamily="2" charset="2"/>
                    <a:buChar char=""/>
                    <a:defRPr sz="1400">
                      <a:solidFill>
                        <a:schemeClr val="tx1"/>
                      </a:solidFill>
                      <a:latin typeface="+mn-lt"/>
                      <a:ea typeface="+mn-ea"/>
                    </a:defRPr>
                  </a:lvl4pPr>
                  <a:lvl5pPr marL="1314450" indent="-231775" algn="l" rtl="0" eaLnBrk="1" fontAlgn="base" hangingPunct="1">
                    <a:spcBef>
                      <a:spcPts val="4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0" indent="0" algn="ctr">
                    <a:buNone/>
                  </a:pPr>
                  <a:r>
                    <a:rPr lang="en-GB" sz="1200" kern="0" dirty="0">
                      <a:solidFill>
                        <a:srgbClr val="000000"/>
                      </a:solidFill>
                      <a:latin typeface="Arial" panose="020B0604020202020204" pitchFamily="34" charset="0"/>
                    </a:rPr>
                    <a:t>2014</a:t>
                  </a:r>
                </a:p>
              </p:txBody>
            </p:sp>
            <p:sp>
              <p:nvSpPr>
                <p:cNvPr id="31" name="TextBox 30">
                  <a:extLst>
                    <a:ext uri="{FF2B5EF4-FFF2-40B4-BE49-F238E27FC236}">
                      <a16:creationId xmlns:a16="http://schemas.microsoft.com/office/drawing/2014/main" id="{B891F525-D0BA-41B0-9890-65E26FB0875E}"/>
                    </a:ext>
                  </a:extLst>
                </p:cNvPr>
                <p:cNvSpPr txBox="1"/>
                <p:nvPr/>
              </p:nvSpPr>
              <p:spPr>
                <a:xfrm>
                  <a:off x="508817" y="4183714"/>
                  <a:ext cx="1571453" cy="430887"/>
                </a:xfrm>
                <a:prstGeom prst="rect">
                  <a:avLst/>
                </a:prstGeom>
                <a:noFill/>
              </p:spPr>
              <p:txBody>
                <a:bodyPr wrap="square" rtlCol="0">
                  <a:spAutoFit/>
                </a:bodyPr>
                <a:lstStyle/>
                <a:p>
                  <a:pPr algn="ctr"/>
                  <a:r>
                    <a:rPr lang="en-GB" sz="1100" dirty="0"/>
                    <a:t>Walloon insurrections / national strikes</a:t>
                  </a:r>
                </a:p>
              </p:txBody>
            </p:sp>
            <p:sp>
              <p:nvSpPr>
                <p:cNvPr id="32" name="TextBox 31">
                  <a:extLst>
                    <a:ext uri="{FF2B5EF4-FFF2-40B4-BE49-F238E27FC236}">
                      <a16:creationId xmlns:a16="http://schemas.microsoft.com/office/drawing/2014/main" id="{40210A44-0822-4B3A-B3B8-F71D1C03E750}"/>
                    </a:ext>
                  </a:extLst>
                </p:cNvPr>
                <p:cNvSpPr txBox="1"/>
                <p:nvPr/>
              </p:nvSpPr>
              <p:spPr>
                <a:xfrm>
                  <a:off x="1200841" y="2533032"/>
                  <a:ext cx="1720650" cy="430887"/>
                </a:xfrm>
                <a:prstGeom prst="rect">
                  <a:avLst/>
                </a:prstGeom>
                <a:noFill/>
              </p:spPr>
              <p:txBody>
                <a:bodyPr wrap="square" lIns="91440" tIns="45720" rIns="91440" bIns="45720" rtlCol="0" anchor="t">
                  <a:spAutoFit/>
                </a:bodyPr>
                <a:lstStyle/>
                <a:p>
                  <a:pPr algn="ctr"/>
                  <a:r>
                    <a:rPr lang="en-GB" sz="1100" dirty="0">
                      <a:latin typeface="Arial"/>
                      <a:ea typeface="ＭＳ Ｐゴシック"/>
                      <a:cs typeface="Arial"/>
                    </a:rPr>
                    <a:t>Law on employment contracts: blue-collar only</a:t>
                  </a:r>
                </a:p>
              </p:txBody>
            </p:sp>
            <p:sp>
              <p:nvSpPr>
                <p:cNvPr id="33" name="TextBox 32">
                  <a:extLst>
                    <a:ext uri="{FF2B5EF4-FFF2-40B4-BE49-F238E27FC236}">
                      <a16:creationId xmlns:a16="http://schemas.microsoft.com/office/drawing/2014/main" id="{C0553BF2-AFB8-4948-B12C-634ECE76958A}"/>
                    </a:ext>
                  </a:extLst>
                </p:cNvPr>
                <p:cNvSpPr txBox="1"/>
                <p:nvPr/>
              </p:nvSpPr>
              <p:spPr>
                <a:xfrm>
                  <a:off x="1936043" y="4149051"/>
                  <a:ext cx="1699345" cy="430887"/>
                </a:xfrm>
                <a:prstGeom prst="rect">
                  <a:avLst/>
                </a:prstGeom>
                <a:noFill/>
              </p:spPr>
              <p:txBody>
                <a:bodyPr wrap="square" rtlCol="0">
                  <a:spAutoFit/>
                </a:bodyPr>
                <a:lstStyle/>
                <a:p>
                  <a:pPr algn="ctr"/>
                  <a:r>
                    <a:rPr lang="en-GB" sz="1100" dirty="0"/>
                    <a:t>Law on employment contracts: white-collar</a:t>
                  </a:r>
                </a:p>
              </p:txBody>
            </p:sp>
            <p:sp>
              <p:nvSpPr>
                <p:cNvPr id="34" name="TextBox 33">
                  <a:extLst>
                    <a:ext uri="{FF2B5EF4-FFF2-40B4-BE49-F238E27FC236}">
                      <a16:creationId xmlns:a16="http://schemas.microsoft.com/office/drawing/2014/main" id="{E2B417AC-3C25-438C-B753-7ACB1B41CDC5}"/>
                    </a:ext>
                  </a:extLst>
                </p:cNvPr>
                <p:cNvSpPr txBox="1"/>
                <p:nvPr/>
              </p:nvSpPr>
              <p:spPr>
                <a:xfrm>
                  <a:off x="2811871" y="2533032"/>
                  <a:ext cx="1462741" cy="430887"/>
                </a:xfrm>
                <a:prstGeom prst="rect">
                  <a:avLst/>
                </a:prstGeom>
                <a:noFill/>
              </p:spPr>
              <p:txBody>
                <a:bodyPr wrap="square" rtlCol="0">
                  <a:spAutoFit/>
                </a:bodyPr>
                <a:lstStyle/>
                <a:p>
                  <a:pPr algn="ctr"/>
                  <a:r>
                    <a:rPr lang="en-GB" sz="1100" dirty="0"/>
                    <a:t>Arbitragehof </a:t>
                  </a:r>
                  <a:br>
                    <a:rPr lang="en-GB" sz="1100" dirty="0"/>
                  </a:br>
                  <a:r>
                    <a:rPr lang="en-GB" sz="1100" dirty="0"/>
                    <a:t>decision</a:t>
                  </a:r>
                </a:p>
              </p:txBody>
            </p:sp>
            <p:sp>
              <p:nvSpPr>
                <p:cNvPr id="35" name="TextBox 34">
                  <a:extLst>
                    <a:ext uri="{FF2B5EF4-FFF2-40B4-BE49-F238E27FC236}">
                      <a16:creationId xmlns:a16="http://schemas.microsoft.com/office/drawing/2014/main" id="{B8EEA24D-7578-417F-8D6E-3D5F40726B26}"/>
                    </a:ext>
                  </a:extLst>
                </p:cNvPr>
                <p:cNvSpPr txBox="1"/>
                <p:nvPr/>
              </p:nvSpPr>
              <p:spPr>
                <a:xfrm>
                  <a:off x="3443132" y="4226322"/>
                  <a:ext cx="1690321" cy="261610"/>
                </a:xfrm>
                <a:prstGeom prst="rect">
                  <a:avLst/>
                </a:prstGeom>
                <a:noFill/>
              </p:spPr>
              <p:txBody>
                <a:bodyPr wrap="square" rtlCol="0">
                  <a:spAutoFit/>
                </a:bodyPr>
                <a:lstStyle/>
                <a:p>
                  <a:pPr algn="ctr"/>
                  <a:r>
                    <a:rPr lang="en-GB" sz="1100" dirty="0"/>
                    <a:t>Hybrid crisis measures</a:t>
                  </a:r>
                </a:p>
              </p:txBody>
            </p:sp>
            <p:sp>
              <p:nvSpPr>
                <p:cNvPr id="36" name="TextBox 35">
                  <a:extLst>
                    <a:ext uri="{FF2B5EF4-FFF2-40B4-BE49-F238E27FC236}">
                      <a16:creationId xmlns:a16="http://schemas.microsoft.com/office/drawing/2014/main" id="{F0CB4E58-A744-4F50-A6E3-D50BCD879D0C}"/>
                    </a:ext>
                  </a:extLst>
                </p:cNvPr>
                <p:cNvSpPr txBox="1"/>
                <p:nvPr/>
              </p:nvSpPr>
              <p:spPr>
                <a:xfrm>
                  <a:off x="4264822" y="2533160"/>
                  <a:ext cx="1422048" cy="430887"/>
                </a:xfrm>
                <a:prstGeom prst="rect">
                  <a:avLst/>
                </a:prstGeom>
                <a:noFill/>
              </p:spPr>
              <p:txBody>
                <a:bodyPr wrap="square" rtlCol="0">
                  <a:spAutoFit/>
                </a:bodyPr>
                <a:lstStyle/>
                <a:p>
                  <a:pPr algn="ctr"/>
                  <a:r>
                    <a:rPr lang="en-GB" sz="1100" dirty="0"/>
                    <a:t>IPA law convergence </a:t>
                  </a:r>
                </a:p>
                <a:p>
                  <a:pPr algn="ctr"/>
                  <a:r>
                    <a:rPr lang="en-GB" sz="1100" dirty="0"/>
                    <a:t>of notice periods</a:t>
                  </a:r>
                  <a:endParaRPr lang="en-GB" sz="1000" dirty="0"/>
                </a:p>
              </p:txBody>
            </p:sp>
            <p:sp>
              <p:nvSpPr>
                <p:cNvPr id="37" name="TextBox 36">
                  <a:extLst>
                    <a:ext uri="{FF2B5EF4-FFF2-40B4-BE49-F238E27FC236}">
                      <a16:creationId xmlns:a16="http://schemas.microsoft.com/office/drawing/2014/main" id="{831382FB-C013-4BDF-B2D9-9FC0D8BA9E0A}"/>
                    </a:ext>
                  </a:extLst>
                </p:cNvPr>
                <p:cNvSpPr txBox="1"/>
                <p:nvPr/>
              </p:nvSpPr>
              <p:spPr>
                <a:xfrm>
                  <a:off x="4894736" y="4150334"/>
                  <a:ext cx="1807256" cy="553998"/>
                </a:xfrm>
                <a:prstGeom prst="rect">
                  <a:avLst/>
                </a:prstGeom>
                <a:noFill/>
              </p:spPr>
              <p:txBody>
                <a:bodyPr wrap="square" lIns="91440" tIns="45720" rIns="91440" bIns="45720" rtlCol="0" anchor="t">
                  <a:spAutoFit/>
                </a:bodyPr>
                <a:lstStyle/>
                <a:p>
                  <a:pPr algn="ctr"/>
                  <a:r>
                    <a:rPr lang="en-GB" sz="1000" dirty="0">
                      <a:latin typeface="Arial"/>
                      <a:ea typeface="ＭＳ Ｐゴシック"/>
                      <a:cs typeface="Arial"/>
                    </a:rPr>
                    <a:t>Distinction between blue / white-collar declared unconstitutional</a:t>
                  </a:r>
                </a:p>
              </p:txBody>
            </p:sp>
            <p:sp>
              <p:nvSpPr>
                <p:cNvPr id="38" name="Text Box 49">
                  <a:extLst>
                    <a:ext uri="{FF2B5EF4-FFF2-40B4-BE49-F238E27FC236}">
                      <a16:creationId xmlns:a16="http://schemas.microsoft.com/office/drawing/2014/main" id="{9648240D-23E9-4C66-A86D-CB2CA2224636}"/>
                    </a:ext>
                  </a:extLst>
                </p:cNvPr>
                <p:cNvSpPr txBox="1">
                  <a:spLocks noChangeArrowheads="1"/>
                </p:cNvSpPr>
                <p:nvPr/>
              </p:nvSpPr>
              <p:spPr bwMode="auto">
                <a:xfrm>
                  <a:off x="5214062" y="5230691"/>
                  <a:ext cx="1807256" cy="415498"/>
                </a:xfrm>
                <a:prstGeom prst="rect">
                  <a:avLst/>
                </a:prstGeom>
                <a:noFill/>
                <a:ln w="9525">
                  <a:noFill/>
                  <a:miter lim="800000"/>
                  <a:headEnd/>
                  <a:tailEnd/>
                </a:ln>
                <a:effectLst/>
              </p:spPr>
              <p:txBody>
                <a:bodyPr wrap="square" lIns="91440" tIns="45720" rIns="91440" bIns="45720" anchor="t">
                  <a:spAutoFit/>
                </a:bodyPr>
                <a:lstStyle/>
                <a:p>
                  <a:pPr algn="ctr" defTabSz="995363"/>
                  <a:r>
                    <a:rPr lang="nl-NL" sz="1050" dirty="0">
                      <a:latin typeface="Arial"/>
                      <a:ea typeface="ＭＳ Ｐゴシック"/>
                      <a:cs typeface="Arial"/>
                    </a:rPr>
                    <a:t>For </a:t>
                  </a:r>
                  <a:r>
                    <a:rPr lang="nl-NL" sz="1050" dirty="0" err="1">
                      <a:latin typeface="Arial"/>
                      <a:ea typeface="ＭＳ Ｐゴシック"/>
                      <a:cs typeface="Arial"/>
                    </a:rPr>
                    <a:t>legislator</a:t>
                  </a:r>
                  <a:r>
                    <a:rPr lang="nl-NL" sz="1050" dirty="0">
                      <a:latin typeface="Arial"/>
                      <a:ea typeface="ＭＳ Ｐゴシック"/>
                      <a:cs typeface="Arial"/>
                    </a:rPr>
                    <a:t> </a:t>
                  </a:r>
                  <a:r>
                    <a:rPr lang="nl-NL" sz="1050" dirty="0" err="1">
                      <a:latin typeface="Arial"/>
                      <a:ea typeface="ＭＳ Ｐゴシック"/>
                      <a:cs typeface="Arial"/>
                    </a:rPr>
                    <a:t>to</a:t>
                  </a:r>
                  <a:r>
                    <a:rPr lang="nl-NL" sz="1050" dirty="0">
                      <a:latin typeface="Arial"/>
                      <a:ea typeface="ＭＳ Ｐゴシック"/>
                      <a:cs typeface="Arial"/>
                    </a:rPr>
                    <a:t> </a:t>
                  </a:r>
                  <a:r>
                    <a:rPr lang="nl-NL" sz="1050" dirty="0" err="1">
                      <a:latin typeface="Arial"/>
                      <a:ea typeface="ＭＳ Ｐゴシック"/>
                      <a:cs typeface="Arial"/>
                    </a:rPr>
                    <a:t>remove</a:t>
                  </a:r>
                  <a:r>
                    <a:rPr lang="nl-NL" sz="1050" dirty="0">
                      <a:latin typeface="Arial"/>
                      <a:ea typeface="ＭＳ Ｐゴシック"/>
                      <a:cs typeface="Arial"/>
                    </a:rPr>
                    <a:t> / </a:t>
                  </a:r>
                  <a:r>
                    <a:rPr lang="nl-NL" sz="1050" dirty="0" err="1">
                      <a:latin typeface="Arial"/>
                      <a:ea typeface="ＭＳ Ｐゴシック"/>
                      <a:cs typeface="Arial"/>
                    </a:rPr>
                    <a:t>eliminate</a:t>
                  </a:r>
                  <a:r>
                    <a:rPr lang="nl-NL" sz="1050" dirty="0">
                      <a:latin typeface="Arial"/>
                      <a:ea typeface="ＭＳ Ｐゴシック"/>
                      <a:cs typeface="Arial"/>
                    </a:rPr>
                    <a:t> </a:t>
                  </a:r>
                  <a:r>
                    <a:rPr lang="nl-NL" sz="1050" dirty="0" err="1">
                      <a:latin typeface="Arial"/>
                      <a:ea typeface="ＭＳ Ｐゴシック"/>
                      <a:cs typeface="Arial"/>
                    </a:rPr>
                    <a:t>differences</a:t>
                  </a:r>
                  <a:endParaRPr lang="en-US" sz="1050" dirty="0"/>
                </a:p>
              </p:txBody>
            </p:sp>
            <p:sp>
              <p:nvSpPr>
                <p:cNvPr id="40" name="AutoShape 44">
                  <a:extLst>
                    <a:ext uri="{FF2B5EF4-FFF2-40B4-BE49-F238E27FC236}">
                      <a16:creationId xmlns:a16="http://schemas.microsoft.com/office/drawing/2014/main" id="{0BFB9CE4-07AA-4324-A2D8-5372BF86AD1B}"/>
                    </a:ext>
                  </a:extLst>
                </p:cNvPr>
                <p:cNvSpPr>
                  <a:spLocks noChangeArrowheads="1"/>
                </p:cNvSpPr>
                <p:nvPr>
                  <p:custDataLst>
                    <p:tags r:id="rId1"/>
                  </p:custDataLst>
                </p:nvPr>
              </p:nvSpPr>
              <p:spPr bwMode="auto">
                <a:xfrm rot="10800000">
                  <a:off x="5988809" y="5069314"/>
                  <a:ext cx="212725" cy="107950"/>
                </a:xfrm>
                <a:prstGeom prst="triangle">
                  <a:avLst>
                    <a:gd name="adj" fmla="val 50000"/>
                  </a:avLst>
                </a:prstGeom>
                <a:solidFill>
                  <a:schemeClr val="tx1"/>
                </a:solidFill>
                <a:ln w="9525">
                  <a:noFill/>
                  <a:miter lim="800000"/>
                  <a:headEnd/>
                  <a:tailEnd/>
                </a:ln>
                <a:effectLst/>
              </p:spPr>
              <p:txBody>
                <a:bodyPr wrap="none" anchor="ctr"/>
                <a:lstStyle/>
                <a:p>
                  <a:endParaRPr lang="en-US" sz="1200" dirty="0"/>
                </a:p>
              </p:txBody>
            </p:sp>
            <p:sp>
              <p:nvSpPr>
                <p:cNvPr id="41" name="AutoShape 41">
                  <a:extLst>
                    <a:ext uri="{FF2B5EF4-FFF2-40B4-BE49-F238E27FC236}">
                      <a16:creationId xmlns:a16="http://schemas.microsoft.com/office/drawing/2014/main" id="{B1F5F9E8-D449-4764-847C-4C8E2741FEF9}"/>
                    </a:ext>
                  </a:extLst>
                </p:cNvPr>
                <p:cNvSpPr>
                  <a:spLocks/>
                </p:cNvSpPr>
                <p:nvPr>
                  <p:custDataLst>
                    <p:tags r:id="rId2"/>
                  </p:custDataLst>
                </p:nvPr>
              </p:nvSpPr>
              <p:spPr bwMode="auto">
                <a:xfrm rot="5400000">
                  <a:off x="6036449" y="4629105"/>
                  <a:ext cx="90631" cy="789792"/>
                </a:xfrm>
                <a:prstGeom prst="rightBracket">
                  <a:avLst>
                    <a:gd name="adj" fmla="val 0"/>
                  </a:avLst>
                </a:prstGeom>
                <a:noFill/>
                <a:ln w="9525">
                  <a:solidFill>
                    <a:schemeClr val="tx1"/>
                  </a:solidFill>
                  <a:round/>
                  <a:headEnd/>
                  <a:tailEnd/>
                </a:ln>
                <a:effectLst/>
              </p:spPr>
              <p:txBody>
                <a:bodyPr wrap="none" anchor="ctr"/>
                <a:lstStyle/>
                <a:p>
                  <a:endParaRPr lang="en-US" sz="1200" dirty="0"/>
                </a:p>
              </p:txBody>
            </p:sp>
            <p:sp>
              <p:nvSpPr>
                <p:cNvPr id="42" name="Right Arrow 11">
                  <a:hlinkClick r:id="" action="ppaction://hlinkshowjump?jump=nextslide"/>
                  <a:extLst>
                    <a:ext uri="{FF2B5EF4-FFF2-40B4-BE49-F238E27FC236}">
                      <a16:creationId xmlns:a16="http://schemas.microsoft.com/office/drawing/2014/main" id="{0EB26898-B513-48D5-9A35-EA519662D61B}"/>
                    </a:ext>
                  </a:extLst>
                </p:cNvPr>
                <p:cNvSpPr/>
                <p:nvPr/>
              </p:nvSpPr>
              <p:spPr bwMode="auto">
                <a:xfrm>
                  <a:off x="7386425" y="3566777"/>
                  <a:ext cx="295945" cy="262509"/>
                </a:xfrm>
                <a:prstGeom prst="rightArrow">
                  <a:avLst/>
                </a:prstGeom>
                <a:solidFill>
                  <a:srgbClr val="58585A"/>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44" name="Right Arrow 11">
                  <a:hlinkClick r:id="" action="ppaction://hlinkshowjump?jump=nextslide"/>
                  <a:extLst>
                    <a:ext uri="{FF2B5EF4-FFF2-40B4-BE49-F238E27FC236}">
                      <a16:creationId xmlns:a16="http://schemas.microsoft.com/office/drawing/2014/main" id="{14CD0335-A1DC-45DF-A607-59768BD14F06}"/>
                    </a:ext>
                  </a:extLst>
                </p:cNvPr>
                <p:cNvSpPr/>
                <p:nvPr/>
              </p:nvSpPr>
              <p:spPr bwMode="auto">
                <a:xfrm rot="5400000">
                  <a:off x="1916174" y="3006967"/>
                  <a:ext cx="300900" cy="194637"/>
                </a:xfrm>
                <a:prstGeom prst="rightArrow">
                  <a:avLst/>
                </a:prstGeom>
                <a:solidFill>
                  <a:srgbClr val="58585A"/>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45" name="Right Arrow 11">
                  <a:hlinkClick r:id="" action="ppaction://hlinkshowjump?jump=nextslide"/>
                  <a:extLst>
                    <a:ext uri="{FF2B5EF4-FFF2-40B4-BE49-F238E27FC236}">
                      <a16:creationId xmlns:a16="http://schemas.microsoft.com/office/drawing/2014/main" id="{CC3D5F92-FC1C-4D26-88C8-339E1028BD18}"/>
                    </a:ext>
                  </a:extLst>
                </p:cNvPr>
                <p:cNvSpPr/>
                <p:nvPr/>
              </p:nvSpPr>
              <p:spPr bwMode="auto">
                <a:xfrm rot="16200000">
                  <a:off x="1169801" y="3935945"/>
                  <a:ext cx="300900" cy="194637"/>
                </a:xfrm>
                <a:prstGeom prst="rightArrow">
                  <a:avLst/>
                </a:prstGeom>
                <a:solidFill>
                  <a:srgbClr val="58585A"/>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46" name="Right Arrow 11">
                  <a:hlinkClick r:id="" action="ppaction://hlinkshowjump?jump=nextslide"/>
                  <a:extLst>
                    <a:ext uri="{FF2B5EF4-FFF2-40B4-BE49-F238E27FC236}">
                      <a16:creationId xmlns:a16="http://schemas.microsoft.com/office/drawing/2014/main" id="{DCFB2C71-E103-4163-B152-2F04055812B7}"/>
                    </a:ext>
                  </a:extLst>
                </p:cNvPr>
                <p:cNvSpPr/>
                <p:nvPr/>
              </p:nvSpPr>
              <p:spPr bwMode="auto">
                <a:xfrm rot="5400000">
                  <a:off x="3367997" y="2973958"/>
                  <a:ext cx="300900" cy="194637"/>
                </a:xfrm>
                <a:prstGeom prst="rightArrow">
                  <a:avLst/>
                </a:prstGeom>
                <a:solidFill>
                  <a:srgbClr val="58585A"/>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47" name="Right Arrow 11">
                  <a:hlinkClick r:id="" action="ppaction://hlinkshowjump?jump=nextslide"/>
                  <a:extLst>
                    <a:ext uri="{FF2B5EF4-FFF2-40B4-BE49-F238E27FC236}">
                      <a16:creationId xmlns:a16="http://schemas.microsoft.com/office/drawing/2014/main" id="{9B813E29-4120-44BF-A927-DEE4811CE34C}"/>
                    </a:ext>
                  </a:extLst>
                </p:cNvPr>
                <p:cNvSpPr/>
                <p:nvPr/>
              </p:nvSpPr>
              <p:spPr bwMode="auto">
                <a:xfrm rot="5400000">
                  <a:off x="4801715" y="2973958"/>
                  <a:ext cx="300900" cy="194637"/>
                </a:xfrm>
                <a:prstGeom prst="rightArrow">
                  <a:avLst/>
                </a:prstGeom>
                <a:solidFill>
                  <a:srgbClr val="58585A"/>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48" name="Right Arrow 11">
                  <a:hlinkClick r:id="" action="ppaction://hlinkshowjump?jump=nextslide"/>
                  <a:extLst>
                    <a:ext uri="{FF2B5EF4-FFF2-40B4-BE49-F238E27FC236}">
                      <a16:creationId xmlns:a16="http://schemas.microsoft.com/office/drawing/2014/main" id="{35074A75-D63B-43CB-AF5F-B51AEFCB8B02}"/>
                    </a:ext>
                  </a:extLst>
                </p:cNvPr>
                <p:cNvSpPr/>
                <p:nvPr/>
              </p:nvSpPr>
              <p:spPr bwMode="auto">
                <a:xfrm rot="16200000">
                  <a:off x="2645958" y="3922919"/>
                  <a:ext cx="300900" cy="194637"/>
                </a:xfrm>
                <a:prstGeom prst="rightArrow">
                  <a:avLst/>
                </a:prstGeom>
                <a:solidFill>
                  <a:srgbClr val="58585A"/>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49" name="Right Arrow 11">
                  <a:hlinkClick r:id="" action="ppaction://hlinkshowjump?jump=nextslide"/>
                  <a:extLst>
                    <a:ext uri="{FF2B5EF4-FFF2-40B4-BE49-F238E27FC236}">
                      <a16:creationId xmlns:a16="http://schemas.microsoft.com/office/drawing/2014/main" id="{B9CA41D3-8A6A-4180-B252-43D53DC9B9A3}"/>
                    </a:ext>
                  </a:extLst>
                </p:cNvPr>
                <p:cNvSpPr/>
                <p:nvPr/>
              </p:nvSpPr>
              <p:spPr bwMode="auto">
                <a:xfrm rot="16200000">
                  <a:off x="4137842" y="3940924"/>
                  <a:ext cx="300900" cy="194637"/>
                </a:xfrm>
                <a:prstGeom prst="rightArrow">
                  <a:avLst/>
                </a:prstGeom>
                <a:solidFill>
                  <a:srgbClr val="58585A"/>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50" name="Right Arrow 11">
                  <a:hlinkClick r:id="" action="ppaction://hlinkshowjump?jump=nextslide"/>
                  <a:extLst>
                    <a:ext uri="{FF2B5EF4-FFF2-40B4-BE49-F238E27FC236}">
                      <a16:creationId xmlns:a16="http://schemas.microsoft.com/office/drawing/2014/main" id="{A6A2EFB2-3B36-49B5-BD32-131F11E66587}"/>
                    </a:ext>
                  </a:extLst>
                </p:cNvPr>
                <p:cNvSpPr/>
                <p:nvPr/>
              </p:nvSpPr>
              <p:spPr bwMode="auto">
                <a:xfrm rot="16200000">
                  <a:off x="5583707" y="3916961"/>
                  <a:ext cx="300900" cy="194637"/>
                </a:xfrm>
                <a:prstGeom prst="rightArrow">
                  <a:avLst/>
                </a:prstGeom>
                <a:solidFill>
                  <a:srgbClr val="58585A"/>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grpSp>
          <p:sp>
            <p:nvSpPr>
              <p:cNvPr id="54" name="Freeform 18">
                <a:extLst>
                  <a:ext uri="{FF2B5EF4-FFF2-40B4-BE49-F238E27FC236}">
                    <a16:creationId xmlns:a16="http://schemas.microsoft.com/office/drawing/2014/main" id="{AA32D87B-8620-4601-B29F-767DB9EF7CE5}"/>
                  </a:ext>
                </a:extLst>
              </p:cNvPr>
              <p:cNvSpPr>
                <a:spLocks/>
              </p:cNvSpPr>
              <p:nvPr/>
            </p:nvSpPr>
            <p:spPr bwMode="auto">
              <a:xfrm>
                <a:off x="8205593" y="2368469"/>
                <a:ext cx="1147762" cy="1327150"/>
              </a:xfrm>
              <a:custGeom>
                <a:avLst/>
                <a:gdLst>
                  <a:gd name="T0" fmla="*/ 723 w 723"/>
                  <a:gd name="T1" fmla="*/ 626 h 836"/>
                  <a:gd name="T2" fmla="*/ 362 w 723"/>
                  <a:gd name="T3" fmla="*/ 836 h 836"/>
                  <a:gd name="T4" fmla="*/ 0 w 723"/>
                  <a:gd name="T5" fmla="*/ 626 h 836"/>
                  <a:gd name="T6" fmla="*/ 0 w 723"/>
                  <a:gd name="T7" fmla="*/ 210 h 836"/>
                  <a:gd name="T8" fmla="*/ 362 w 723"/>
                  <a:gd name="T9" fmla="*/ 0 h 836"/>
                  <a:gd name="T10" fmla="*/ 723 w 723"/>
                  <a:gd name="T11" fmla="*/ 210 h 836"/>
                  <a:gd name="T12" fmla="*/ 723 w 723"/>
                  <a:gd name="T13" fmla="*/ 626 h 836"/>
                </a:gdLst>
                <a:ahLst/>
                <a:cxnLst>
                  <a:cxn ang="0">
                    <a:pos x="T0" y="T1"/>
                  </a:cxn>
                  <a:cxn ang="0">
                    <a:pos x="T2" y="T3"/>
                  </a:cxn>
                  <a:cxn ang="0">
                    <a:pos x="T4" y="T5"/>
                  </a:cxn>
                  <a:cxn ang="0">
                    <a:pos x="T6" y="T7"/>
                  </a:cxn>
                  <a:cxn ang="0">
                    <a:pos x="T8" y="T9"/>
                  </a:cxn>
                  <a:cxn ang="0">
                    <a:pos x="T10" y="T11"/>
                  </a:cxn>
                  <a:cxn ang="0">
                    <a:pos x="T12" y="T13"/>
                  </a:cxn>
                </a:cxnLst>
                <a:rect l="0" t="0" r="r" b="b"/>
                <a:pathLst>
                  <a:path w="723" h="836">
                    <a:moveTo>
                      <a:pt x="723" y="626"/>
                    </a:moveTo>
                    <a:lnTo>
                      <a:pt x="362" y="836"/>
                    </a:lnTo>
                    <a:lnTo>
                      <a:pt x="0" y="626"/>
                    </a:lnTo>
                    <a:lnTo>
                      <a:pt x="0" y="210"/>
                    </a:lnTo>
                    <a:lnTo>
                      <a:pt x="362" y="0"/>
                    </a:lnTo>
                    <a:lnTo>
                      <a:pt x="723" y="210"/>
                    </a:lnTo>
                    <a:lnTo>
                      <a:pt x="723" y="626"/>
                    </a:lnTo>
                    <a:close/>
                  </a:path>
                </a:pathLst>
              </a:custGeom>
              <a:solidFill>
                <a:srgbClr val="0083A9"/>
              </a:solidFill>
              <a:ln w="9525">
                <a:noFill/>
                <a:round/>
                <a:headEnd/>
                <a:tailEnd/>
              </a:ln>
            </p:spPr>
            <p:txBody>
              <a:bodyPr vert="horz" wrap="square" lIns="91440" tIns="45720" rIns="91440" bIns="45720" numCol="1" anchor="ctr" anchorCtr="0" compatLnSpc="1">
                <a:prstTxWarp prst="textNoShape">
                  <a:avLst/>
                </a:prstTxWarp>
              </a:bodyPr>
              <a:lstStyle/>
              <a:p>
                <a:pPr algn="ctr"/>
                <a:r>
                  <a:rPr lang="en-GB" sz="1200" b="1" dirty="0">
                    <a:solidFill>
                      <a:srgbClr val="F4F4F4"/>
                    </a:solidFill>
                  </a:rPr>
                  <a:t>New Law </a:t>
                </a:r>
              </a:p>
              <a:p>
                <a:pPr algn="ctr"/>
                <a:r>
                  <a:rPr lang="en-GB" sz="1200" b="1" dirty="0">
                    <a:solidFill>
                      <a:srgbClr val="F4F4F4"/>
                    </a:solidFill>
                  </a:rPr>
                  <a:t>May 5, 2014</a:t>
                </a:r>
              </a:p>
            </p:txBody>
          </p:sp>
        </p:grpSp>
        <p:sp>
          <p:nvSpPr>
            <p:cNvPr id="57" name="Rectangle 56">
              <a:extLst>
                <a:ext uri="{FF2B5EF4-FFF2-40B4-BE49-F238E27FC236}">
                  <a16:creationId xmlns:a16="http://schemas.microsoft.com/office/drawing/2014/main" id="{96B447A0-0EDA-450D-8AA7-6220BCAC5C8E}"/>
                </a:ext>
              </a:extLst>
            </p:cNvPr>
            <p:cNvSpPr/>
            <p:nvPr/>
          </p:nvSpPr>
          <p:spPr bwMode="auto">
            <a:xfrm>
              <a:off x="5878964" y="4002588"/>
              <a:ext cx="834563" cy="220926"/>
            </a:xfrm>
            <a:prstGeom prst="rect">
              <a:avLst/>
            </a:prstGeom>
            <a:solidFill>
              <a:srgbClr val="0083A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charset="0"/>
                  <a:ea typeface="ＭＳ Ｐゴシック" pitchFamily="108" charset="-128"/>
                </a:rPr>
                <a:t>2 Years</a:t>
              </a:r>
              <a:endParaRPr kumimoji="0" lang="en-IN" sz="1000" b="0" i="0" u="none" strike="noStrike" cap="none" normalizeH="0" baseline="0" dirty="0">
                <a:ln>
                  <a:noFill/>
                </a:ln>
                <a:solidFill>
                  <a:schemeClr val="bg1"/>
                </a:solidFill>
                <a:effectLst/>
                <a:latin typeface="Arial" charset="0"/>
                <a:ea typeface="ＭＳ Ｐゴシック" pitchFamily="108" charset="-128"/>
              </a:endParaRPr>
            </a:p>
          </p:txBody>
        </p:sp>
      </p:grpSp>
      <p:sp>
        <p:nvSpPr>
          <p:cNvPr id="60" name="Right Arrow 4">
            <a:hlinkClick r:id="" action="ppaction://hlinkshowjump?jump=nextslide"/>
            <a:extLst>
              <a:ext uri="{FF2B5EF4-FFF2-40B4-BE49-F238E27FC236}">
                <a16:creationId xmlns:a16="http://schemas.microsoft.com/office/drawing/2014/main" id="{2671EDF5-BD93-4B78-89F9-E880F9779EB3}"/>
              </a:ext>
            </a:extLst>
          </p:cNvPr>
          <p:cNvSpPr/>
          <p:nvPr/>
        </p:nvSpPr>
        <p:spPr bwMode="auto">
          <a:xfrm>
            <a:off x="5261321"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
        <p:nvSpPr>
          <p:cNvPr id="61" name="Right Arrow 5">
            <a:hlinkClick r:id="" action="ppaction://hlinkshowjump?jump=previousslide"/>
            <a:extLst>
              <a:ext uri="{FF2B5EF4-FFF2-40B4-BE49-F238E27FC236}">
                <a16:creationId xmlns:a16="http://schemas.microsoft.com/office/drawing/2014/main" id="{9653F433-8B37-4EDE-8D43-58065F8DCAB3}"/>
              </a:ext>
            </a:extLst>
          </p:cNvPr>
          <p:cNvSpPr/>
          <p:nvPr/>
        </p:nvSpPr>
        <p:spPr bwMode="auto">
          <a:xfrm rot="10800000">
            <a:off x="4406939" y="6388385"/>
            <a:ext cx="295945" cy="262509"/>
          </a:xfrm>
          <a:prstGeom prst="rightArrow">
            <a:avLst/>
          </a:prstGeom>
          <a:solidFill>
            <a:srgbClr val="0083A9"/>
          </a:solidFill>
          <a:ln w="9525" cap="flat" cmpd="sng" algn="ctr">
            <a:noFill/>
            <a:prstDash val="solid"/>
            <a:round/>
            <a:headEnd type="none" w="med" len="med"/>
            <a:tailEnd type="none" w="med" len="med"/>
          </a:ln>
          <a:effectLst/>
        </p:spPr>
        <p:txBody>
          <a:bodyPr vert="horz" wrap="square" lIns="99060" tIns="49530" rIns="99060" bIns="49530" numCol="1" rtlCol="0" anchor="t" anchorCtr="0" compatLnSpc="1">
            <a:prstTxWarp prst="textNoShape">
              <a:avLst/>
            </a:prstTxWarp>
          </a:bodyPr>
          <a:lstStyle/>
          <a:p>
            <a:pPr defTabSz="990570"/>
            <a:endParaRPr lang="en-IN" sz="2600" dirty="0"/>
          </a:p>
        </p:txBody>
      </p:sp>
    </p:spTree>
    <p:extLst>
      <p:ext uri="{BB962C8B-B14F-4D97-AF65-F5344CB8AC3E}">
        <p14:creationId xmlns:p14="http://schemas.microsoft.com/office/powerpoint/2010/main" val="16457659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EMOKqRSPq0OCVxpY7uhnF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YHtxenIkRUabvJ1wHsK57A"/>
</p:tagLst>
</file>

<file path=ppt/theme/theme1.xml><?xml version="1.0" encoding="utf-8"?>
<a:theme xmlns:a="http://schemas.openxmlformats.org/drawingml/2006/main" name="Template_Klajdi">
  <a:themeElements>
    <a:clrScheme name="Aon Color Scheme 2014">
      <a:dk1>
        <a:srgbClr val="000000"/>
      </a:dk1>
      <a:lt1>
        <a:srgbClr val="FFFFFF"/>
      </a:lt1>
      <a:dk2>
        <a:srgbClr val="E11B22"/>
      </a:dk2>
      <a:lt2>
        <a:srgbClr val="4D4F53"/>
      </a:lt2>
      <a:accent1>
        <a:srgbClr val="F0AB00"/>
      </a:accent1>
      <a:accent2>
        <a:srgbClr val="7AB800"/>
      </a:accent2>
      <a:accent3>
        <a:srgbClr val="5EB6E4"/>
      </a:accent3>
      <a:accent4>
        <a:srgbClr val="0039A6"/>
      </a:accent4>
      <a:accent5>
        <a:srgbClr val="6E267B"/>
      </a:accent5>
      <a:accent6>
        <a:srgbClr val="D3CD8B"/>
      </a:accent6>
      <a:hlink>
        <a:srgbClr val="E11B22"/>
      </a:hlink>
      <a:folHlink>
        <a:srgbClr val="E11B22"/>
      </a:folHlink>
    </a:clrScheme>
    <a:fontScheme name="Aon_PowerPoint_Template_NoImage-3-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Aon_PowerPoint_Template_NoImage-3-0 1">
        <a:dk1>
          <a:srgbClr val="000000"/>
        </a:dk1>
        <a:lt1>
          <a:srgbClr val="FFFFFF"/>
        </a:lt1>
        <a:dk2>
          <a:srgbClr val="5EB6E4"/>
        </a:dk2>
        <a:lt2>
          <a:srgbClr val="4D4F53"/>
        </a:lt2>
        <a:accent1>
          <a:srgbClr val="C9CAC8"/>
        </a:accent1>
        <a:accent2>
          <a:srgbClr val="7AB800"/>
        </a:accent2>
        <a:accent3>
          <a:srgbClr val="FFFFFF"/>
        </a:accent3>
        <a:accent4>
          <a:srgbClr val="000000"/>
        </a:accent4>
        <a:accent5>
          <a:srgbClr val="E1E1E0"/>
        </a:accent5>
        <a:accent6>
          <a:srgbClr val="6EA600"/>
        </a:accent6>
        <a:hlink>
          <a:srgbClr val="F0AB00"/>
        </a:hlink>
        <a:folHlink>
          <a:srgbClr val="D3CD8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_Empower Results Template (ado).potx" id="{249850FF-BF4F-4F8D-ABF5-A62D5C6F9C36}" vid="{2C9C418B-CB2E-4841-BC1A-C0A2F22DC32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4D61A08D8E064CA4C703BB2BFFD895" ma:contentTypeVersion="7" ma:contentTypeDescription="Create a new document." ma:contentTypeScope="" ma:versionID="af8f9e57a7db75c0ecf7d4b3871340fa">
  <xsd:schema xmlns:xsd="http://www.w3.org/2001/XMLSchema" xmlns:xs="http://www.w3.org/2001/XMLSchema" xmlns:p="http://schemas.microsoft.com/office/2006/metadata/properties" xmlns:ns3="1cc4537d-7f6e-4da6-a86a-18b6e5f91326" xmlns:ns4="2d26fd2d-febe-48c3-a8cb-9a95543fa9f7" targetNamespace="http://schemas.microsoft.com/office/2006/metadata/properties" ma:root="true" ma:fieldsID="449d82928f0ac54c19d53d7ad90ba365" ns3:_="" ns4:_="">
    <xsd:import namespace="1cc4537d-7f6e-4da6-a86a-18b6e5f91326"/>
    <xsd:import namespace="2d26fd2d-febe-48c3-a8cb-9a95543fa9f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4537d-7f6e-4da6-a86a-18b6e5f913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26fd2d-febe-48c3-a8cb-9a95543fa9f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E574F5-C1AB-4B76-B727-20F617B723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c4537d-7f6e-4da6-a86a-18b6e5f91326"/>
    <ds:schemaRef ds:uri="2d26fd2d-febe-48c3-a8cb-9a95543fa9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CB30D4-8F3E-4673-8AC8-0418FC49778F}">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1cc4537d-7f6e-4da6-a86a-18b6e5f91326"/>
    <ds:schemaRef ds:uri="http://purl.org/dc/dcmitype/"/>
    <ds:schemaRef ds:uri="http://www.w3.org/XML/1998/namespace"/>
    <ds:schemaRef ds:uri="http://purl.org/dc/elements/1.1/"/>
    <ds:schemaRef ds:uri="http://schemas.microsoft.com/office/infopath/2007/PartnerControls"/>
    <ds:schemaRef ds:uri="2d26fd2d-febe-48c3-a8cb-9a95543fa9f7"/>
  </ds:schemaRefs>
</ds:datastoreItem>
</file>

<file path=customXml/itemProps3.xml><?xml version="1.0" encoding="utf-8"?>
<ds:datastoreItem xmlns:ds="http://schemas.openxmlformats.org/officeDocument/2006/customXml" ds:itemID="{4D10350F-941F-4852-9BEF-2D94698058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Powerpoint_Empower Results Template (ado)</Template>
  <TotalTime>0</TotalTime>
  <Words>2051</Words>
  <Application>Microsoft Office PowerPoint</Application>
  <PresentationFormat>A4 Paper (210x297 mm)</PresentationFormat>
  <Paragraphs>412</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Template_Klajdi</vt:lpstr>
      <vt:lpstr>Introduction to the Belgian retirement landscape</vt:lpstr>
      <vt:lpstr>Agenda</vt:lpstr>
      <vt:lpstr>Your Speakers </vt:lpstr>
      <vt:lpstr>Country overview</vt:lpstr>
      <vt:lpstr>Retirement landscape in Belgium</vt:lpstr>
      <vt:lpstr>Legislative response to Covid-19 pandemic</vt:lpstr>
      <vt:lpstr>Legislative changes to mitigate effects of temporary unemployment</vt:lpstr>
      <vt:lpstr>Unified status: Where are we now?</vt:lpstr>
      <vt:lpstr>Scope and History</vt:lpstr>
      <vt:lpstr>Law of May 5, 2014 – Gradual harmonization (schedule for company plans)</vt:lpstr>
      <vt:lpstr>Law of May 5, 2014 – Gradual harmonization (schedule for company plans)</vt:lpstr>
      <vt:lpstr>Law of May 5, 2014 – Gradual harmonization (schedule for company plans)</vt:lpstr>
      <vt:lpstr>Implication for employers</vt:lpstr>
      <vt:lpstr>Financing</vt:lpstr>
      <vt:lpstr>Background</vt:lpstr>
      <vt:lpstr>Impact of long-term return on government bonds on Branch 21</vt:lpstr>
      <vt:lpstr>Impact of Solvency II on Branch 21 returns</vt:lpstr>
      <vt:lpstr>Estimated return Branch 23 and pension funds in next 15 years</vt:lpstr>
      <vt:lpstr>Example of impact: final lump sums based on different returns</vt:lpstr>
      <vt:lpstr>Differences Branch 21 – Branch 23 / Pension Fund</vt:lpstr>
      <vt:lpstr>Belgium as a center of excellence for  cross-border pension plans</vt:lpstr>
      <vt:lpstr>Market practice</vt:lpstr>
      <vt:lpstr>Cross-border pensions in Europe: Principles</vt:lpstr>
      <vt:lpstr>Cross-border vehicle structure</vt:lpstr>
      <vt:lpstr>Belgium is proven prime location as Home Country</vt:lpstr>
      <vt:lpstr>Cross-border funds are reality</vt:lpstr>
      <vt:lpstr>What is United Pensions?</vt:lpstr>
      <vt:lpstr>Questions</vt:lpstr>
      <vt:lpstr> Summary </vt:lpstr>
      <vt:lpstr>PowerPoint Presentation</vt:lpstr>
    </vt:vector>
  </TitlesOfParts>
  <Company>Aon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Belgian retirement market  November 2020</dc:title>
  <dc:creator>Elsje De Smedt</dc:creator>
  <cp:lastModifiedBy>Stephen Finley</cp:lastModifiedBy>
  <cp:revision>23</cp:revision>
  <dcterms:created xsi:type="dcterms:W3CDTF">2020-11-23T15:20:38Z</dcterms:created>
  <dcterms:modified xsi:type="dcterms:W3CDTF">2020-12-04T09:31:06Z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0x010100814D61A08D8E064CA4C703BB2BFFD895</vt:lpwstr>
  </property>
</Properties>
</file>